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50"/>
  </p:notesMasterIdLst>
  <p:sldIdLst>
    <p:sldId id="256" r:id="rId3"/>
    <p:sldId id="344" r:id="rId4"/>
    <p:sldId id="343" r:id="rId5"/>
    <p:sldId id="350" r:id="rId6"/>
    <p:sldId id="351" r:id="rId7"/>
    <p:sldId id="352" r:id="rId8"/>
    <p:sldId id="345" r:id="rId9"/>
    <p:sldId id="325" r:id="rId10"/>
    <p:sldId id="326" r:id="rId11"/>
    <p:sldId id="320" r:id="rId12"/>
    <p:sldId id="313" r:id="rId13"/>
    <p:sldId id="318" r:id="rId14"/>
    <p:sldId id="263" r:id="rId15"/>
    <p:sldId id="274" r:id="rId16"/>
    <p:sldId id="311" r:id="rId17"/>
    <p:sldId id="349" r:id="rId18"/>
    <p:sldId id="347" r:id="rId19"/>
    <p:sldId id="327" r:id="rId20"/>
    <p:sldId id="331" r:id="rId21"/>
    <p:sldId id="332" r:id="rId22"/>
    <p:sldId id="312" r:id="rId23"/>
    <p:sldId id="353" r:id="rId24"/>
    <p:sldId id="321" r:id="rId25"/>
    <p:sldId id="333" r:id="rId26"/>
    <p:sldId id="334" r:id="rId27"/>
    <p:sldId id="335" r:id="rId28"/>
    <p:sldId id="336" r:id="rId29"/>
    <p:sldId id="354" r:id="rId30"/>
    <p:sldId id="314" r:id="rId31"/>
    <p:sldId id="315" r:id="rId32"/>
    <p:sldId id="316" r:id="rId33"/>
    <p:sldId id="317" r:id="rId34"/>
    <p:sldId id="303" r:id="rId35"/>
    <p:sldId id="322" r:id="rId36"/>
    <p:sldId id="323" r:id="rId37"/>
    <p:sldId id="279" r:id="rId38"/>
    <p:sldId id="280" r:id="rId39"/>
    <p:sldId id="355" r:id="rId40"/>
    <p:sldId id="324" r:id="rId41"/>
    <p:sldId id="339" r:id="rId42"/>
    <p:sldId id="340" r:id="rId43"/>
    <p:sldId id="341" r:id="rId44"/>
    <p:sldId id="348" r:id="rId45"/>
    <p:sldId id="346" r:id="rId46"/>
    <p:sldId id="271" r:id="rId47"/>
    <p:sldId id="356" r:id="rId48"/>
    <p:sldId id="27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41"/>
    <p:restoredTop sz="71766"/>
  </p:normalViewPr>
  <p:slideViewPr>
    <p:cSldViewPr snapToGrid="0" snapToObjects="1">
      <p:cViewPr varScale="1">
        <p:scale>
          <a:sx n="99" d="100"/>
          <a:sy n="99" d="100"/>
        </p:scale>
        <p:origin x="5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44391-8B07-4045-811B-7D0C89D0A7B6}" type="datetimeFigureOut">
              <a:rPr lang="en-US" smtClean="0"/>
              <a:t>5/8/20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3E80A-8497-094C-AAE8-3DADE568496D}" type="slidenum">
              <a:rPr lang="en-US" smtClean="0"/>
              <a:t>‹#›</a:t>
            </a:fld>
            <a:endParaRPr lang="en-US"/>
          </a:p>
        </p:txBody>
      </p:sp>
    </p:spTree>
    <p:extLst>
      <p:ext uri="{BB962C8B-B14F-4D97-AF65-F5344CB8AC3E}">
        <p14:creationId xmlns:p14="http://schemas.microsoft.com/office/powerpoint/2010/main" val="134478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Euclid's_Element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Redlining%23cite_note-4" TargetMode="External"/><Relationship Id="rId13" Type="http://schemas.openxmlformats.org/officeDocument/2006/relationships/hyperlink" Target="https://en.wikipedia.org/wiki/Sexism" TargetMode="External"/><Relationship Id="rId3" Type="http://schemas.openxmlformats.org/officeDocument/2006/relationships/hyperlink" Target="https://en.wikipedia.org/wiki/Banking" TargetMode="External"/><Relationship Id="rId7" Type="http://schemas.openxmlformats.org/officeDocument/2006/relationships/hyperlink" Target="https://en.wikipedia.org/wiki/Supermarkets" TargetMode="External"/><Relationship Id="rId12" Type="http://schemas.openxmlformats.org/officeDocument/2006/relationships/hyperlink" Target="https://en.wikipedia.org/wiki/Racism"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Redlining%23cite_note-3" TargetMode="External"/><Relationship Id="rId11" Type="http://schemas.openxmlformats.org/officeDocument/2006/relationships/hyperlink" Target="https://en.wikipedia.org/wiki/Discrimination" TargetMode="External"/><Relationship Id="rId5" Type="http://schemas.openxmlformats.org/officeDocument/2006/relationships/hyperlink" Target="https://en.wikipedia.org/wiki/Redlining%23cite_note-2" TargetMode="External"/><Relationship Id="rId10" Type="http://schemas.openxmlformats.org/officeDocument/2006/relationships/hyperlink" Target="https://en.wikipedia.org/wiki/Redlining%23cite_note-6" TargetMode="External"/><Relationship Id="rId4" Type="http://schemas.openxmlformats.org/officeDocument/2006/relationships/hyperlink" Target="https://en.wikipedia.org/wiki/Insurance" TargetMode="External"/><Relationship Id="rId9" Type="http://schemas.openxmlformats.org/officeDocument/2006/relationships/hyperlink" Target="https://en.wikipedia.org/wiki/Redlining%23cite_note-eastny-5"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B3E80A-8497-094C-AAE8-3DADE568496D}" type="slidenum">
              <a:rPr lang="en-US" smtClean="0"/>
              <a:t>1</a:t>
            </a:fld>
            <a:endParaRPr lang="en-US"/>
          </a:p>
        </p:txBody>
      </p:sp>
    </p:spTree>
    <p:extLst>
      <p:ext uri="{BB962C8B-B14F-4D97-AF65-F5344CB8AC3E}">
        <p14:creationId xmlns:p14="http://schemas.microsoft.com/office/powerpoint/2010/main" val="2211864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Engagement in any classroom is an important component of what I focus on as being “productive”</a:t>
            </a:r>
          </a:p>
          <a:p>
            <a:endParaRPr lang="en-US" dirty="0"/>
          </a:p>
          <a:p>
            <a:r>
              <a:rPr lang="en-US" dirty="0"/>
              <a:t>I begin some of my courses with this activity, to get students to think about their roles and action and contributing to the community.</a:t>
            </a:r>
          </a:p>
          <a:p>
            <a:endParaRPr lang="en-US" dirty="0"/>
          </a:p>
          <a:p>
            <a:endParaRPr lang="en-US" dirty="0"/>
          </a:p>
        </p:txBody>
      </p:sp>
      <p:sp>
        <p:nvSpPr>
          <p:cNvPr id="4" name="Slide Number Placeholder 3"/>
          <p:cNvSpPr>
            <a:spLocks noGrp="1"/>
          </p:cNvSpPr>
          <p:nvPr>
            <p:ph type="sldNum" sz="quarter" idx="5"/>
          </p:nvPr>
        </p:nvSpPr>
        <p:spPr/>
        <p:txBody>
          <a:bodyPr/>
          <a:lstStyle/>
          <a:p>
            <a:fld id="{0EB3E80A-8497-094C-AAE8-3DADE568496D}" type="slidenum">
              <a:rPr lang="en-US" smtClean="0"/>
              <a:t>44</a:t>
            </a:fld>
            <a:endParaRPr lang="en-US"/>
          </a:p>
        </p:txBody>
      </p:sp>
    </p:spTree>
    <p:extLst>
      <p:ext uri="{BB962C8B-B14F-4D97-AF65-F5344CB8AC3E}">
        <p14:creationId xmlns:p14="http://schemas.microsoft.com/office/powerpoint/2010/main" val="4267424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engage focus in attendance today, look at these various roles, and talk about where you see yourself, and PUT IT IN THE CHAT FOR OTHERS TO SEE. </a:t>
            </a:r>
          </a:p>
          <a:p>
            <a:endParaRPr lang="en-US" dirty="0"/>
          </a:p>
          <a:p>
            <a:r>
              <a:rPr lang="en-US" dirty="0"/>
              <a:t>You can also write out your role to help to define your own strength. </a:t>
            </a:r>
          </a:p>
        </p:txBody>
      </p:sp>
      <p:sp>
        <p:nvSpPr>
          <p:cNvPr id="4" name="Slide Number Placeholder 3"/>
          <p:cNvSpPr>
            <a:spLocks noGrp="1"/>
          </p:cNvSpPr>
          <p:nvPr>
            <p:ph type="sldNum" sz="quarter" idx="5"/>
          </p:nvPr>
        </p:nvSpPr>
        <p:spPr/>
        <p:txBody>
          <a:bodyPr/>
          <a:lstStyle/>
          <a:p>
            <a:fld id="{0EB3E80A-8497-094C-AAE8-3DADE568496D}" type="slidenum">
              <a:rPr lang="en-US" smtClean="0"/>
              <a:t>45</a:t>
            </a:fld>
            <a:endParaRPr lang="en-US"/>
          </a:p>
        </p:txBody>
      </p:sp>
    </p:spTree>
    <p:extLst>
      <p:ext uri="{BB962C8B-B14F-4D97-AF65-F5344CB8AC3E}">
        <p14:creationId xmlns:p14="http://schemas.microsoft.com/office/powerpoint/2010/main" val="3340317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84C8A-7CC0-4E47-9C2F-C4B0812F7F7D}" type="slidenum">
              <a:rPr lang="en-US" smtClean="0"/>
              <a:t>46</a:t>
            </a:fld>
            <a:endParaRPr lang="en-US"/>
          </a:p>
        </p:txBody>
      </p:sp>
    </p:spTree>
    <p:extLst>
      <p:ext uri="{BB962C8B-B14F-4D97-AF65-F5344CB8AC3E}">
        <p14:creationId xmlns:p14="http://schemas.microsoft.com/office/powerpoint/2010/main" val="122925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84C8A-7CC0-4E47-9C2F-C4B0812F7F7D}" type="slidenum">
              <a:rPr lang="en-US" smtClean="0"/>
              <a:t>47</a:t>
            </a:fld>
            <a:endParaRPr lang="en-US"/>
          </a:p>
        </p:txBody>
      </p:sp>
    </p:spTree>
    <p:extLst>
      <p:ext uri="{BB962C8B-B14F-4D97-AF65-F5344CB8AC3E}">
        <p14:creationId xmlns:p14="http://schemas.microsoft.com/office/powerpoint/2010/main" val="273081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talk, I will briefly overview a project that has been in development and implementation over the last five years, since my arrival in Oakland, California.</a:t>
            </a:r>
          </a:p>
          <a:p>
            <a:endParaRPr lang="en-US" dirty="0"/>
          </a:p>
          <a:p>
            <a:r>
              <a:rPr lang="en-US" dirty="0"/>
              <a:t>I will first discuss the broader motivation behind the project and the focus of this talk.</a:t>
            </a:r>
          </a:p>
          <a:p>
            <a:endParaRPr lang="en-US" dirty="0"/>
          </a:p>
          <a:p>
            <a:r>
              <a:rPr lang="en-US" dirty="0"/>
              <a:t>I will move on to talk about two of the models that my students and I considered.</a:t>
            </a:r>
          </a:p>
          <a:p>
            <a:endParaRPr lang="en-US" dirty="0"/>
          </a:p>
          <a:p>
            <a:r>
              <a:rPr lang="en-US" dirty="0"/>
              <a:t>I will end by talking about how we have engaged students using some of the work of scholars doing social justice mathematics.</a:t>
            </a:r>
          </a:p>
        </p:txBody>
      </p:sp>
      <p:sp>
        <p:nvSpPr>
          <p:cNvPr id="4" name="Slide Number Placeholder 3"/>
          <p:cNvSpPr>
            <a:spLocks noGrp="1"/>
          </p:cNvSpPr>
          <p:nvPr>
            <p:ph type="sldNum" sz="quarter" idx="5"/>
          </p:nvPr>
        </p:nvSpPr>
        <p:spPr/>
        <p:txBody>
          <a:bodyPr/>
          <a:lstStyle/>
          <a:p>
            <a:fld id="{0EB3E80A-8497-094C-AAE8-3DADE568496D}" type="slidenum">
              <a:rPr lang="en-US" smtClean="0"/>
              <a:t>3</a:t>
            </a:fld>
            <a:endParaRPr lang="en-US"/>
          </a:p>
        </p:txBody>
      </p:sp>
    </p:spTree>
    <p:extLst>
      <p:ext uri="{BB962C8B-B14F-4D97-AF65-F5344CB8AC3E}">
        <p14:creationId xmlns:p14="http://schemas.microsoft.com/office/powerpoint/2010/main" val="3353968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talk, I will briefly overview a project that has been in development and implementation over the last five years, since my arrival in Oakland, California.</a:t>
            </a:r>
          </a:p>
          <a:p>
            <a:endParaRPr lang="en-US" dirty="0"/>
          </a:p>
          <a:p>
            <a:r>
              <a:rPr lang="en-US" dirty="0"/>
              <a:t>I will first discuss the broader motivation behind the project and the focus of this talk.</a:t>
            </a:r>
          </a:p>
          <a:p>
            <a:endParaRPr lang="en-US" dirty="0"/>
          </a:p>
          <a:p>
            <a:r>
              <a:rPr lang="en-US" dirty="0"/>
              <a:t>I will move on to talk about two of the models that my students and I considered.</a:t>
            </a:r>
          </a:p>
          <a:p>
            <a:endParaRPr lang="en-US" dirty="0"/>
          </a:p>
          <a:p>
            <a:r>
              <a:rPr lang="en-US" dirty="0"/>
              <a:t>I will end by talking about how we have engaged students using some of the work of scholars doing social justice mathematics.</a:t>
            </a:r>
          </a:p>
        </p:txBody>
      </p:sp>
      <p:sp>
        <p:nvSpPr>
          <p:cNvPr id="4" name="Slide Number Placeholder 3"/>
          <p:cNvSpPr>
            <a:spLocks noGrp="1"/>
          </p:cNvSpPr>
          <p:nvPr>
            <p:ph type="sldNum" sz="quarter" idx="5"/>
          </p:nvPr>
        </p:nvSpPr>
        <p:spPr/>
        <p:txBody>
          <a:bodyPr/>
          <a:lstStyle/>
          <a:p>
            <a:fld id="{0EB3E80A-8497-094C-AAE8-3DADE568496D}" type="slidenum">
              <a:rPr lang="en-US" smtClean="0"/>
              <a:t>4</a:t>
            </a:fld>
            <a:endParaRPr lang="en-US"/>
          </a:p>
        </p:txBody>
      </p:sp>
    </p:spTree>
    <p:extLst>
      <p:ext uri="{BB962C8B-B14F-4D97-AF65-F5344CB8AC3E}">
        <p14:creationId xmlns:p14="http://schemas.microsoft.com/office/powerpoint/2010/main" val="2970193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talk, I will briefly overview a project that has been in development and implementation over the last five years, since my arrival in Oakland, California.</a:t>
            </a:r>
          </a:p>
          <a:p>
            <a:endParaRPr lang="en-US" dirty="0"/>
          </a:p>
          <a:p>
            <a:r>
              <a:rPr lang="en-US" dirty="0"/>
              <a:t>I will first discuss the broader motivation behind the project and the focus of this talk.</a:t>
            </a:r>
          </a:p>
          <a:p>
            <a:endParaRPr lang="en-US" dirty="0"/>
          </a:p>
          <a:p>
            <a:r>
              <a:rPr lang="en-US" dirty="0"/>
              <a:t>I will move on to talk about two of the models that my students and I considered.</a:t>
            </a:r>
          </a:p>
          <a:p>
            <a:endParaRPr lang="en-US" dirty="0"/>
          </a:p>
          <a:p>
            <a:r>
              <a:rPr lang="en-US" dirty="0"/>
              <a:t>I will end by talking about how we have engaged students using some of the work of scholars doing social justice mathematics.</a:t>
            </a:r>
          </a:p>
        </p:txBody>
      </p:sp>
      <p:sp>
        <p:nvSpPr>
          <p:cNvPr id="4" name="Slide Number Placeholder 3"/>
          <p:cNvSpPr>
            <a:spLocks noGrp="1"/>
          </p:cNvSpPr>
          <p:nvPr>
            <p:ph type="sldNum" sz="quarter" idx="5"/>
          </p:nvPr>
        </p:nvSpPr>
        <p:spPr/>
        <p:txBody>
          <a:bodyPr/>
          <a:lstStyle/>
          <a:p>
            <a:fld id="{0EB3E80A-8497-094C-AAE8-3DADE568496D}" type="slidenum">
              <a:rPr lang="en-US" smtClean="0"/>
              <a:t>5</a:t>
            </a:fld>
            <a:endParaRPr lang="en-US"/>
          </a:p>
        </p:txBody>
      </p:sp>
    </p:spTree>
    <p:extLst>
      <p:ext uri="{BB962C8B-B14F-4D97-AF65-F5344CB8AC3E}">
        <p14:creationId xmlns:p14="http://schemas.microsoft.com/office/powerpoint/2010/main" val="91669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talk, I will briefly overview a project that has been in development and implementation over the last five years, since my arrival in Oakland, California.</a:t>
            </a:r>
          </a:p>
          <a:p>
            <a:endParaRPr lang="en-US" dirty="0"/>
          </a:p>
          <a:p>
            <a:r>
              <a:rPr lang="en-US" dirty="0"/>
              <a:t>I will first discuss the broader motivation behind the project and the focus of this talk.</a:t>
            </a:r>
          </a:p>
          <a:p>
            <a:endParaRPr lang="en-US" dirty="0"/>
          </a:p>
          <a:p>
            <a:r>
              <a:rPr lang="en-US" dirty="0"/>
              <a:t>I will move on to talk about two of the models that my students and I considered.</a:t>
            </a:r>
          </a:p>
          <a:p>
            <a:endParaRPr lang="en-US" dirty="0"/>
          </a:p>
          <a:p>
            <a:r>
              <a:rPr lang="en-US" dirty="0"/>
              <a:t>I will end by talking about how we have engaged students using some of the work of scholars doing social justice mathematics.</a:t>
            </a:r>
          </a:p>
        </p:txBody>
      </p:sp>
      <p:sp>
        <p:nvSpPr>
          <p:cNvPr id="4" name="Slide Number Placeholder 3"/>
          <p:cNvSpPr>
            <a:spLocks noGrp="1"/>
          </p:cNvSpPr>
          <p:nvPr>
            <p:ph type="sldNum" sz="quarter" idx="5"/>
          </p:nvPr>
        </p:nvSpPr>
        <p:spPr/>
        <p:txBody>
          <a:bodyPr/>
          <a:lstStyle/>
          <a:p>
            <a:fld id="{0EB3E80A-8497-094C-AAE8-3DADE568496D}" type="slidenum">
              <a:rPr lang="en-US" smtClean="0"/>
              <a:t>6</a:t>
            </a:fld>
            <a:endParaRPr lang="en-US"/>
          </a:p>
        </p:txBody>
      </p:sp>
    </p:spTree>
    <p:extLst>
      <p:ext uri="{BB962C8B-B14F-4D97-AF65-F5344CB8AC3E}">
        <p14:creationId xmlns:p14="http://schemas.microsoft.com/office/powerpoint/2010/main" val="166157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Around 300 BC, Euclid wrote </a:t>
            </a:r>
            <a:r>
              <a:rPr lang="en-US" sz="1200" i="1" u="sng" kern="1200" dirty="0">
                <a:solidFill>
                  <a:schemeClr val="tx1"/>
                </a:solidFill>
                <a:latin typeface="+mn-lt"/>
                <a:ea typeface="+mn-ea"/>
                <a:cs typeface="+mn-cs"/>
                <a:hlinkClick r:id="rId3"/>
              </a:rPr>
              <a:t>The Elements, probably the most important math book ever written.  He formalized geometry into a series of axioms, rules of inference, and theorems that could be derived from the previous two tools.  All of his work stems the five postulates he used to define the structure and language of geometry. They are as follows:</a:t>
            </a:r>
          </a:p>
          <a:p>
            <a:r>
              <a:rPr lang="en-US" sz="1200" kern="1200" dirty="0">
                <a:solidFill>
                  <a:schemeClr val="tx1"/>
                </a:solidFill>
                <a:latin typeface="+mn-lt"/>
                <a:ea typeface="+mn-ea"/>
                <a:cs typeface="+mn-cs"/>
              </a:rPr>
              <a:t>		A straight line segment can be drawn joining any two points.</a:t>
            </a:r>
          </a:p>
          <a:p>
            <a:r>
              <a:rPr lang="en-US" sz="1200" kern="1200" dirty="0">
                <a:solidFill>
                  <a:schemeClr val="tx1"/>
                </a:solidFill>
                <a:latin typeface="+mn-lt"/>
                <a:ea typeface="+mn-ea"/>
                <a:cs typeface="+mn-cs"/>
              </a:rPr>
              <a:t>		Any straight line segment can be extended indefinitely in a straight line.</a:t>
            </a:r>
          </a:p>
          <a:p>
            <a:r>
              <a:rPr lang="en-US" sz="1200" kern="1200" dirty="0">
                <a:solidFill>
                  <a:schemeClr val="tx1"/>
                </a:solidFill>
                <a:latin typeface="+mn-lt"/>
                <a:ea typeface="+mn-ea"/>
                <a:cs typeface="+mn-cs"/>
              </a:rPr>
              <a:t>		Given any straight line segment, a circle can be drawn having the segment as radius and one endpoint as center.</a:t>
            </a:r>
          </a:p>
          <a:p>
            <a:r>
              <a:rPr lang="en-US" sz="1200" kern="1200" dirty="0">
                <a:solidFill>
                  <a:schemeClr val="tx1"/>
                </a:solidFill>
                <a:latin typeface="+mn-lt"/>
                <a:ea typeface="+mn-ea"/>
                <a:cs typeface="+mn-cs"/>
              </a:rPr>
              <a:t>		All right angles are congruent.</a:t>
            </a:r>
          </a:p>
          <a:p>
            <a:r>
              <a:rPr lang="en-US" sz="1200" kern="1200" dirty="0">
                <a:solidFill>
                  <a:schemeClr val="tx1"/>
                </a:solidFill>
                <a:latin typeface="+mn-lt"/>
                <a:ea typeface="+mn-ea"/>
                <a:cs typeface="+mn-cs"/>
              </a:rPr>
              <a:t>		If two lines are drawn which intersect a third in such a way that the sum of the inner angles on one side is less than two right angles, then the two lines inevitably must intersect each other on that side if extended far enough.</a:t>
            </a:r>
          </a:p>
          <a:p>
            <a:endParaRPr lang="en-US" sz="1200" b="1" kern="1200" dirty="0">
              <a:solidFill>
                <a:schemeClr val="tx1"/>
              </a:solidFill>
              <a:latin typeface="+mn-lt"/>
              <a:ea typeface="+mn-ea"/>
              <a:cs typeface="+mn-cs"/>
            </a:endParaRPr>
          </a:p>
          <a:p>
            <a:r>
              <a:rPr lang="en-US" sz="1200" b="1" kern="1200" dirty="0">
                <a:solidFill>
                  <a:schemeClr val="tx1"/>
                </a:solidFill>
                <a:latin typeface="+mn-lt"/>
                <a:ea typeface="+mn-ea"/>
                <a:cs typeface="+mn-cs"/>
              </a:rPr>
              <a:t>Euclidean</a:t>
            </a:r>
            <a:r>
              <a:rPr lang="en-US" sz="1200" b="1" kern="1200" baseline="0" dirty="0">
                <a:solidFill>
                  <a:schemeClr val="tx1"/>
                </a:solidFill>
                <a:latin typeface="+mn-lt"/>
                <a:ea typeface="+mn-ea"/>
                <a:cs typeface="+mn-cs"/>
              </a:rPr>
              <a:t> and non-Euclidean are contradictory and equally correct. </a:t>
            </a:r>
            <a:r>
              <a:rPr lang="en-US" sz="1200" b="1" u="sng" kern="1200" baseline="0" dirty="0">
                <a:solidFill>
                  <a:schemeClr val="tx1"/>
                </a:solidFill>
                <a:latin typeface="+mn-lt"/>
                <a:ea typeface="+mn-ea"/>
                <a:cs typeface="+mn-cs"/>
              </a:rPr>
              <a:t>Correct definitions depend on what you intend to prove.</a:t>
            </a:r>
            <a:endParaRPr lang="en-US" sz="1200" b="1" u="sng" kern="1200" dirty="0">
              <a:solidFill>
                <a:schemeClr val="tx1"/>
              </a:solidFill>
              <a:latin typeface="+mn-lt"/>
              <a:ea typeface="+mn-ea"/>
              <a:cs typeface="+mn-cs"/>
            </a:endParaRPr>
          </a:p>
          <a:p>
            <a:endParaRPr lang="en-US" b="1" dirty="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a:t>Religion</a:t>
            </a:r>
            <a:r>
              <a:rPr lang="en-US" b="1" baseline="0" dirty="0"/>
              <a:t> and mathematics. (</a:t>
            </a:r>
            <a:r>
              <a:rPr lang="en-US" b="1" baseline="0" dirty="0" err="1"/>
              <a:t>Kvasz</a:t>
            </a:r>
            <a:r>
              <a:rPr lang="en-US" b="1" baseline="0" dirty="0"/>
              <a:t>). </a:t>
            </a:r>
            <a:r>
              <a:rPr lang="en-GB" sz="1200" i="1" kern="1200" dirty="0">
                <a:solidFill>
                  <a:schemeClr val="tx1"/>
                </a:solidFill>
                <a:effectLst/>
                <a:latin typeface="+mn-lt"/>
                <a:ea typeface="+mn-ea"/>
                <a:cs typeface="+mn-cs"/>
              </a:rPr>
              <a:t>For instance, the discovery of non-Euclidean geometry is closely associated with the philosophy of German romanticism (see </a:t>
            </a:r>
            <a:r>
              <a:rPr lang="en-GB" sz="1200" i="1" kern="1200" dirty="0" err="1">
                <a:solidFill>
                  <a:schemeClr val="tx1"/>
                </a:solidFill>
                <a:effectLst/>
                <a:latin typeface="+mn-lt"/>
                <a:ea typeface="+mn-ea"/>
                <a:cs typeface="+mn-cs"/>
              </a:rPr>
              <a:t>Scholz</a:t>
            </a:r>
            <a:r>
              <a:rPr lang="en-GB" sz="1200" i="1" kern="1200" dirty="0">
                <a:solidFill>
                  <a:schemeClr val="tx1"/>
                </a:solidFill>
                <a:effectLst/>
                <a:latin typeface="+mn-lt"/>
                <a:ea typeface="+mn-ea"/>
                <a:cs typeface="+mn-cs"/>
              </a:rPr>
              <a:t> 1982 and Lewis 1977). Just as the romantic philosophers emphasised the role of subject in creating the picture of the world, mathematicians based the possibility of the creation of new non-Euclidean geometry on this creative force. When a subject is not a mere receptor of reality, it is not merely an empty notice board, on which the pictures of reality are pressed but the other way round - it is an active co-creator of these pictures, then it can also create a new geometry. A new, idealistic conception of the subject is thus concealed in the background of the discovery of the new geometry.</a:t>
            </a:r>
            <a:endParaRPr lang="en-US" sz="1200" i="1"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Many</a:t>
            </a:r>
            <a:r>
              <a:rPr lang="en-US" b="1" baseline="0" dirty="0"/>
              <a:t> </a:t>
            </a:r>
            <a:r>
              <a:rPr lang="en-GB" sz="1200" kern="1200" dirty="0">
                <a:solidFill>
                  <a:schemeClr val="tx1"/>
                </a:solidFill>
                <a:effectLst/>
                <a:latin typeface="+mn-lt"/>
                <a:ea typeface="+mn-ea"/>
                <a:cs typeface="+mn-cs"/>
              </a:rPr>
              <a:t>mathematicians regard Pythagoras as the founder of their science. On the other hand, Pythagoras is also a great figure from the perspective of the development of religion. The character of the Pythagorean School was that of a religious sect with strict moral regulations, believing in reincarnation and dealing with esoteric disciplines. </a:t>
            </a:r>
            <a:r>
              <a:rPr lang="en-GB" sz="1200" kern="1200" dirty="0" err="1">
                <a:solidFill>
                  <a:schemeClr val="tx1"/>
                </a:solidFill>
                <a:effectLst/>
                <a:latin typeface="+mn-lt"/>
                <a:ea typeface="+mn-ea"/>
                <a:cs typeface="+mn-cs"/>
              </a:rPr>
              <a:t>Pythagoreanism</a:t>
            </a:r>
            <a:r>
              <a:rPr lang="en-GB" sz="1200" kern="1200" dirty="0">
                <a:solidFill>
                  <a:schemeClr val="tx1"/>
                </a:solidFill>
                <a:effectLst/>
                <a:latin typeface="+mn-lt"/>
                <a:ea typeface="+mn-ea"/>
                <a:cs typeface="+mn-cs"/>
              </a:rPr>
              <a:t> has its origin in the Orphic cult, and therefore to understand the Pythagoreans, it is necessary to follow the religious practices of his adherents (see e.g. </a:t>
            </a:r>
            <a:r>
              <a:rPr lang="en-GB" sz="1200" kern="1200" dirty="0" err="1">
                <a:solidFill>
                  <a:schemeClr val="tx1"/>
                </a:solidFill>
                <a:effectLst/>
                <a:latin typeface="+mn-lt"/>
                <a:ea typeface="+mn-ea"/>
                <a:cs typeface="+mn-cs"/>
              </a:rPr>
              <a:t>Cornford</a:t>
            </a:r>
            <a:r>
              <a:rPr lang="en-GB" sz="1200" kern="1200" dirty="0">
                <a:solidFill>
                  <a:schemeClr val="tx1"/>
                </a:solidFill>
                <a:effectLst/>
                <a:latin typeface="+mn-lt"/>
                <a:ea typeface="+mn-ea"/>
                <a:cs typeface="+mn-cs"/>
              </a:rPr>
              <a:t> 1912, p. 194-214, Russell 1946, pp. 48-56 or Gorman 1979). </a:t>
            </a:r>
            <a:r>
              <a:rPr lang="en-GB" sz="1200" kern="1200" dirty="0" err="1">
                <a:solidFill>
                  <a:schemeClr val="tx1"/>
                </a:solidFill>
                <a:effectLst/>
                <a:latin typeface="+mn-lt"/>
                <a:ea typeface="+mn-ea"/>
                <a:cs typeface="+mn-cs"/>
              </a:rPr>
              <a:t>Pythagoreanism</a:t>
            </a:r>
            <a:r>
              <a:rPr lang="en-GB" sz="1200" kern="1200" dirty="0">
                <a:solidFill>
                  <a:schemeClr val="tx1"/>
                </a:solidFill>
                <a:effectLst/>
                <a:latin typeface="+mn-lt"/>
                <a:ea typeface="+mn-ea"/>
                <a:cs typeface="+mn-cs"/>
              </a:rPr>
              <a:t> is of course not the only point of contact between mathematics and the sacred. There is another teaching, where we can find relations between mathematics and religion, namely Kabbalah. Kabbalah is a Jewish doctrine seeking the numbers hidden in the sacred Torah trying to uncover the concealed message of the Scripture by various mathematical calculations. Similarly, in some sacred literature of the ancient Indians we can find different kinds of mathematical knowledge. But we do not have to go to the remote Orient. The builders of Gothic cathedrals possessed in all probability an extensive amount of knowledge, some of which had a mathematical nature.</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aim of the paper is to describe some common patterns in the development of religion and of mathematics. We consider religion to be the place, where a culture establishes its contact with the transcendent reality. Nevertheless the objects of mathematics such as numbers or geometrical figures also transcend the physical world. This means that mathematics is also based on transcendence of physical reality. We try to show that this common basis, namely the transcendence of the physical world, gives rise to some common patterns in the development of religion and of mathematics. In our opinion, religion creates the basic means and ways of transcendence, which are used in the whole culture, including mathematics. So the common patterns in the development of religion and mathematics are not accidental. They belong to the very nature of these subjects.</a:t>
            </a:r>
          </a:p>
          <a:p>
            <a:pPr marL="0" marR="0" indent="0" algn="l" defTabSz="4572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b="1" kern="1200" dirty="0" err="1">
                <a:solidFill>
                  <a:schemeClr val="tx1"/>
                </a:solidFill>
                <a:effectLst/>
                <a:latin typeface="+mn-lt"/>
                <a:ea typeface="+mn-ea"/>
                <a:cs typeface="+mn-cs"/>
              </a:rPr>
              <a:t>Boyla</a:t>
            </a:r>
            <a:r>
              <a:rPr lang="en-GB" sz="1200" kern="1200" dirty="0">
                <a:solidFill>
                  <a:schemeClr val="tx1"/>
                </a:solidFill>
                <a:effectLst/>
                <a:latin typeface="+mn-lt"/>
                <a:ea typeface="+mn-ea"/>
                <a:cs typeface="+mn-cs"/>
              </a:rPr>
              <a:t>.</a:t>
            </a:r>
            <a:r>
              <a:rPr lang="en-US" dirty="0"/>
              <a:t> He became so obsessed with Euclid's parallel postulate that his father wrote to him: "For God's sake, I beseech you, give it up. Fear it no less than sensual passions because it too may take all your time and deprive you of your health, peace of mind and happiness in life". </a:t>
            </a:r>
            <a:r>
              <a:rPr lang="en-US" dirty="0" err="1"/>
              <a:t>János</a:t>
            </a:r>
            <a:r>
              <a:rPr lang="en-US" dirty="0"/>
              <a:t>, however, persisted in his quest and eventually came to the conclusion that the postulate is independent of the other axioms of geometry and that different consistent geometries can be constructed on its negation.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He wrote to his father: "I created a new, different world out of nothing.”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This language was achieved through critical perspectives on the assumptions and the resulting implied methodologies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4C84C8A-7CC0-4E47-9C2F-C4B0812F7F7D}" type="slidenum">
              <a:rPr lang="en-US" smtClean="0"/>
              <a:t>13</a:t>
            </a:fld>
            <a:endParaRPr lang="en-US"/>
          </a:p>
        </p:txBody>
      </p:sp>
    </p:spTree>
    <p:extLst>
      <p:ext uri="{BB962C8B-B14F-4D97-AF65-F5344CB8AC3E}">
        <p14:creationId xmlns:p14="http://schemas.microsoft.com/office/powerpoint/2010/main" val="2126441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research pulls from three main areas that engage….</a:t>
            </a:r>
            <a:endParaRPr lang="en-US" dirty="0"/>
          </a:p>
        </p:txBody>
      </p:sp>
      <p:sp>
        <p:nvSpPr>
          <p:cNvPr id="4" name="Slide Number Placeholder 3"/>
          <p:cNvSpPr>
            <a:spLocks noGrp="1"/>
          </p:cNvSpPr>
          <p:nvPr>
            <p:ph type="sldNum" sz="quarter" idx="10"/>
          </p:nvPr>
        </p:nvSpPr>
        <p:spPr/>
        <p:txBody>
          <a:bodyPr/>
          <a:lstStyle/>
          <a:p>
            <a:fld id="{D4C84C8A-7CC0-4E47-9C2F-C4B0812F7F7D}" type="slidenum">
              <a:rPr lang="en-US" smtClean="0"/>
              <a:t>14</a:t>
            </a:fld>
            <a:endParaRPr lang="en-US"/>
          </a:p>
        </p:txBody>
      </p:sp>
    </p:spTree>
    <p:extLst>
      <p:ext uri="{BB962C8B-B14F-4D97-AF65-F5344CB8AC3E}">
        <p14:creationId xmlns:p14="http://schemas.microsoft.com/office/powerpoint/2010/main" val="3534385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some of the most famous examples of redlining regard denying financial services such as </a:t>
            </a:r>
            <a:r>
              <a:rPr lang="en-US" dirty="0">
                <a:hlinkClick r:id="rId3" tooltip="Banking"/>
              </a:rPr>
              <a:t>banking</a:t>
            </a:r>
            <a:r>
              <a:rPr lang="en-US" dirty="0"/>
              <a:t> or </a:t>
            </a:r>
            <a:r>
              <a:rPr lang="en-US" dirty="0">
                <a:hlinkClick r:id="rId4" tooltip="Insurance"/>
              </a:rPr>
              <a:t>insurance</a:t>
            </a:r>
            <a:r>
              <a:rPr lang="en-US" dirty="0"/>
              <a:t>,</a:t>
            </a:r>
            <a:r>
              <a:rPr lang="en-US" baseline="30000" dirty="0">
                <a:hlinkClick r:id="rId5"/>
              </a:rPr>
              <a:t>[2]</a:t>
            </a:r>
            <a:r>
              <a:rPr lang="en-US" dirty="0"/>
              <a:t> other services such as health care </a:t>
            </a:r>
            <a:r>
              <a:rPr lang="en-US" baseline="30000" dirty="0">
                <a:hlinkClick r:id="rId6"/>
              </a:rPr>
              <a:t>[3]</a:t>
            </a:r>
            <a:r>
              <a:rPr lang="en-US" dirty="0"/>
              <a:t> or even </a:t>
            </a:r>
            <a:r>
              <a:rPr lang="en-US" dirty="0">
                <a:hlinkClick r:id="rId7" tooltip="Supermarkets"/>
              </a:rPr>
              <a:t>supermarkets</a:t>
            </a:r>
            <a:r>
              <a:rPr lang="en-US" dirty="0"/>
              <a:t>,</a:t>
            </a:r>
            <a:r>
              <a:rPr lang="en-US" baseline="30000" dirty="0">
                <a:hlinkClick r:id="rId8"/>
              </a:rPr>
              <a:t>[4]</a:t>
            </a:r>
            <a:r>
              <a:rPr lang="en-US" dirty="0"/>
              <a:t> can be denied to residents (or in the case of businesses like the aforementioned supermarkets, simply moved impractically far away from such residents) to carry out redlining.</a:t>
            </a:r>
            <a:r>
              <a:rPr lang="en-US" baseline="30000" dirty="0">
                <a:hlinkClick r:id="rId9"/>
              </a:rPr>
              <a:t>[5]</a:t>
            </a:r>
            <a:r>
              <a:rPr lang="en-US" dirty="0"/>
              <a:t> The term "redlining" was coined in the late 1960s by John McKnight, a sociologist and community activist.</a:t>
            </a:r>
            <a:r>
              <a:rPr lang="en-US" baseline="30000" dirty="0">
                <a:hlinkClick r:id="rId10"/>
              </a:rPr>
              <a:t>[6]</a:t>
            </a:r>
            <a:r>
              <a:rPr lang="en-US" dirty="0"/>
              <a:t> It refers to the practice of marking a red line on a map to delineate the area where banks would not invest; later the term was applied to </a:t>
            </a:r>
            <a:r>
              <a:rPr lang="en-US" dirty="0">
                <a:hlinkClick r:id="rId11" tooltip="Discrimination"/>
              </a:rPr>
              <a:t>discrimination</a:t>
            </a:r>
            <a:r>
              <a:rPr lang="en-US" dirty="0"/>
              <a:t> against a particular group of people (usually by </a:t>
            </a:r>
            <a:r>
              <a:rPr lang="en-US" dirty="0">
                <a:hlinkClick r:id="rId12" tooltip="Racism"/>
              </a:rPr>
              <a:t>race</a:t>
            </a:r>
            <a:r>
              <a:rPr lang="en-US" dirty="0"/>
              <a:t> or </a:t>
            </a:r>
            <a:r>
              <a:rPr lang="en-US" dirty="0">
                <a:hlinkClick r:id="rId13" tooltip="Sexism"/>
              </a:rPr>
              <a:t>sex</a:t>
            </a:r>
            <a:r>
              <a:rPr lang="en-US" dirty="0"/>
              <a:t>) irrespective of geography.</a:t>
            </a:r>
          </a:p>
        </p:txBody>
      </p:sp>
      <p:sp>
        <p:nvSpPr>
          <p:cNvPr id="4" name="Slide Number Placeholder 3"/>
          <p:cNvSpPr>
            <a:spLocks noGrp="1"/>
          </p:cNvSpPr>
          <p:nvPr>
            <p:ph type="sldNum" sz="quarter" idx="10"/>
          </p:nvPr>
        </p:nvSpPr>
        <p:spPr/>
        <p:txBody>
          <a:bodyPr/>
          <a:lstStyle/>
          <a:p>
            <a:fld id="{83C02D1C-0416-374C-A6BC-53A793BBF519}" type="slidenum">
              <a:rPr lang="en-US" smtClean="0"/>
              <a:t>33</a:t>
            </a:fld>
            <a:endParaRPr lang="en-US"/>
          </a:p>
        </p:txBody>
      </p:sp>
    </p:spTree>
    <p:extLst>
      <p:ext uri="{BB962C8B-B14F-4D97-AF65-F5344CB8AC3E}">
        <p14:creationId xmlns:p14="http://schemas.microsoft.com/office/powerpoint/2010/main" val="1592984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𝑏! = the population of group 1 in the </a:t>
            </a:r>
            <a:r>
              <a:rPr lang="en-US" sz="1200" b="0" i="0" u="none" strike="noStrike" kern="1200" baseline="0" dirty="0" err="1">
                <a:solidFill>
                  <a:schemeClr val="tx1"/>
                </a:solidFill>
                <a:latin typeface="+mn-lt"/>
                <a:ea typeface="+mn-ea"/>
                <a:cs typeface="+mn-cs"/>
              </a:rPr>
              <a:t>ith</a:t>
            </a:r>
            <a:r>
              <a:rPr lang="en-US" sz="1200" b="0" i="0" u="none" strike="noStrike" kern="1200" baseline="0" dirty="0">
                <a:solidFill>
                  <a:schemeClr val="tx1"/>
                </a:solidFill>
                <a:latin typeface="+mn-lt"/>
                <a:ea typeface="+mn-ea"/>
                <a:cs typeface="+mn-cs"/>
              </a:rPr>
              <a:t> area</a:t>
            </a:r>
          </a:p>
          <a:p>
            <a:r>
              <a:rPr lang="en-US" sz="1200" b="0" i="0" u="none" strike="noStrike" kern="1200" baseline="0" dirty="0">
                <a:solidFill>
                  <a:schemeClr val="tx1"/>
                </a:solidFill>
                <a:latin typeface="+mn-lt"/>
                <a:ea typeface="+mn-ea"/>
                <a:cs typeface="+mn-cs"/>
              </a:rPr>
              <a:t>𝐵 = the total population for group 1 in the larger geographic area</a:t>
            </a:r>
          </a:p>
          <a:p>
            <a:r>
              <a:rPr lang="en-US" sz="1200" b="0" i="0" u="none" strike="noStrike" kern="1200" baseline="0" dirty="0">
                <a:solidFill>
                  <a:schemeClr val="tx1"/>
                </a:solidFill>
                <a:latin typeface="+mn-lt"/>
                <a:ea typeface="+mn-ea"/>
                <a:cs typeface="+mn-cs"/>
              </a:rPr>
              <a:t>𝑤! = the population of group 2 in the </a:t>
            </a:r>
            <a:r>
              <a:rPr lang="en-US" sz="1200" b="0" i="0" u="none" strike="noStrike" kern="1200" baseline="0" dirty="0" err="1">
                <a:solidFill>
                  <a:schemeClr val="tx1"/>
                </a:solidFill>
                <a:latin typeface="+mn-lt"/>
                <a:ea typeface="+mn-ea"/>
                <a:cs typeface="+mn-cs"/>
              </a:rPr>
              <a:t>ith</a:t>
            </a:r>
            <a:r>
              <a:rPr lang="en-US" sz="1200" b="0" i="0" u="none" strike="noStrike" kern="1200" baseline="0" dirty="0">
                <a:solidFill>
                  <a:schemeClr val="tx1"/>
                </a:solidFill>
                <a:latin typeface="+mn-lt"/>
                <a:ea typeface="+mn-ea"/>
                <a:cs typeface="+mn-cs"/>
              </a:rPr>
              <a:t> area</a:t>
            </a:r>
          </a:p>
          <a:p>
            <a:r>
              <a:rPr lang="en-US" sz="1200" b="0" i="0" u="none" strike="noStrike" kern="1200" baseline="0" dirty="0">
                <a:solidFill>
                  <a:schemeClr val="tx1"/>
                </a:solidFill>
                <a:latin typeface="+mn-lt"/>
                <a:ea typeface="+mn-ea"/>
                <a:cs typeface="+mn-cs"/>
              </a:rPr>
              <a:t>𝑊 = the total population for group 2 in the larger geographic area</a:t>
            </a:r>
            <a:endParaRPr lang="en-US" dirty="0"/>
          </a:p>
        </p:txBody>
      </p:sp>
      <p:sp>
        <p:nvSpPr>
          <p:cNvPr id="4" name="Slide Number Placeholder 3"/>
          <p:cNvSpPr>
            <a:spLocks noGrp="1"/>
          </p:cNvSpPr>
          <p:nvPr>
            <p:ph type="sldNum" sz="quarter" idx="10"/>
          </p:nvPr>
        </p:nvSpPr>
        <p:spPr/>
        <p:txBody>
          <a:bodyPr/>
          <a:lstStyle/>
          <a:p>
            <a:fld id="{83C02D1C-0416-374C-A6BC-53A793BBF519}" type="slidenum">
              <a:rPr lang="en-US" smtClean="0"/>
              <a:t>39</a:t>
            </a:fld>
            <a:endParaRPr lang="en-US"/>
          </a:p>
        </p:txBody>
      </p:sp>
    </p:spTree>
    <p:extLst>
      <p:ext uri="{BB962C8B-B14F-4D97-AF65-F5344CB8AC3E}">
        <p14:creationId xmlns:p14="http://schemas.microsoft.com/office/powerpoint/2010/main" val="3230881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B3089-7338-5B49-AF4F-9DCC7C344B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F2B2D1-314B-254C-817D-C28D474FC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4F1197-FDA4-514E-9578-935B5CD6269E}"/>
              </a:ext>
            </a:extLst>
          </p:cNvPr>
          <p:cNvSpPr>
            <a:spLocks noGrp="1"/>
          </p:cNvSpPr>
          <p:nvPr>
            <p:ph type="dt" sz="half" idx="10"/>
          </p:nvPr>
        </p:nvSpPr>
        <p:spPr/>
        <p:txBody>
          <a:bodyPr/>
          <a:lstStyle/>
          <a:p>
            <a:fld id="{E7151AF3-B1EB-F24A-9F98-54DD7356F519}" type="datetimeFigureOut">
              <a:rPr lang="en-US" smtClean="0"/>
              <a:t>5/8/20</a:t>
            </a:fld>
            <a:endParaRPr lang="en-US"/>
          </a:p>
        </p:txBody>
      </p:sp>
      <p:sp>
        <p:nvSpPr>
          <p:cNvPr id="5" name="Footer Placeholder 4">
            <a:extLst>
              <a:ext uri="{FF2B5EF4-FFF2-40B4-BE49-F238E27FC236}">
                <a16:creationId xmlns:a16="http://schemas.microsoft.com/office/drawing/2014/main" id="{86279DB7-5EB8-C344-8A51-7F0AC8E80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564E46-CA2D-1F49-BB26-05E1287A44B0}"/>
              </a:ext>
            </a:extLst>
          </p:cNvPr>
          <p:cNvSpPr>
            <a:spLocks noGrp="1"/>
          </p:cNvSpPr>
          <p:nvPr>
            <p:ph type="sldNum" sz="quarter" idx="12"/>
          </p:nvPr>
        </p:nvSpPr>
        <p:spPr/>
        <p:txBody>
          <a:bodyPr/>
          <a:lstStyle/>
          <a:p>
            <a:fld id="{1E7693E8-2A7D-C748-B36A-35C524B93881}" type="slidenum">
              <a:rPr lang="en-US" smtClean="0"/>
              <a:t>‹#›</a:t>
            </a:fld>
            <a:endParaRPr lang="en-US"/>
          </a:p>
        </p:txBody>
      </p:sp>
    </p:spTree>
    <p:extLst>
      <p:ext uri="{BB962C8B-B14F-4D97-AF65-F5344CB8AC3E}">
        <p14:creationId xmlns:p14="http://schemas.microsoft.com/office/powerpoint/2010/main" val="191836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D0281-BF9C-8E44-B6B4-7DB6F9C373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621957-417F-C346-8D2B-376EA3952B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56995B-B140-024B-B069-348AE830D9D8}"/>
              </a:ext>
            </a:extLst>
          </p:cNvPr>
          <p:cNvSpPr>
            <a:spLocks noGrp="1"/>
          </p:cNvSpPr>
          <p:nvPr>
            <p:ph type="dt" sz="half" idx="10"/>
          </p:nvPr>
        </p:nvSpPr>
        <p:spPr/>
        <p:txBody>
          <a:bodyPr/>
          <a:lstStyle/>
          <a:p>
            <a:fld id="{E7151AF3-B1EB-F24A-9F98-54DD7356F519}" type="datetimeFigureOut">
              <a:rPr lang="en-US" smtClean="0"/>
              <a:t>5/8/20</a:t>
            </a:fld>
            <a:endParaRPr lang="en-US"/>
          </a:p>
        </p:txBody>
      </p:sp>
      <p:sp>
        <p:nvSpPr>
          <p:cNvPr id="5" name="Footer Placeholder 4">
            <a:extLst>
              <a:ext uri="{FF2B5EF4-FFF2-40B4-BE49-F238E27FC236}">
                <a16:creationId xmlns:a16="http://schemas.microsoft.com/office/drawing/2014/main" id="{4142CEE2-20E9-7145-9C7F-356CCB65E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655FE-DFB6-8B40-8462-C551AA1C61EC}"/>
              </a:ext>
            </a:extLst>
          </p:cNvPr>
          <p:cNvSpPr>
            <a:spLocks noGrp="1"/>
          </p:cNvSpPr>
          <p:nvPr>
            <p:ph type="sldNum" sz="quarter" idx="12"/>
          </p:nvPr>
        </p:nvSpPr>
        <p:spPr/>
        <p:txBody>
          <a:bodyPr/>
          <a:lstStyle/>
          <a:p>
            <a:fld id="{1E7693E8-2A7D-C748-B36A-35C524B93881}" type="slidenum">
              <a:rPr lang="en-US" smtClean="0"/>
              <a:t>‹#›</a:t>
            </a:fld>
            <a:endParaRPr lang="en-US"/>
          </a:p>
        </p:txBody>
      </p:sp>
    </p:spTree>
    <p:extLst>
      <p:ext uri="{BB962C8B-B14F-4D97-AF65-F5344CB8AC3E}">
        <p14:creationId xmlns:p14="http://schemas.microsoft.com/office/powerpoint/2010/main" val="83042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68A0A3-9315-794C-AF6C-07F40233E5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B72750-57A6-BE41-83A0-784658B3BD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34ECAA-3027-1A4C-B995-03D895E75070}"/>
              </a:ext>
            </a:extLst>
          </p:cNvPr>
          <p:cNvSpPr>
            <a:spLocks noGrp="1"/>
          </p:cNvSpPr>
          <p:nvPr>
            <p:ph type="dt" sz="half" idx="10"/>
          </p:nvPr>
        </p:nvSpPr>
        <p:spPr/>
        <p:txBody>
          <a:bodyPr/>
          <a:lstStyle/>
          <a:p>
            <a:fld id="{E7151AF3-B1EB-F24A-9F98-54DD7356F519}" type="datetimeFigureOut">
              <a:rPr lang="en-US" smtClean="0"/>
              <a:t>5/8/20</a:t>
            </a:fld>
            <a:endParaRPr lang="en-US"/>
          </a:p>
        </p:txBody>
      </p:sp>
      <p:sp>
        <p:nvSpPr>
          <p:cNvPr id="5" name="Footer Placeholder 4">
            <a:extLst>
              <a:ext uri="{FF2B5EF4-FFF2-40B4-BE49-F238E27FC236}">
                <a16:creationId xmlns:a16="http://schemas.microsoft.com/office/drawing/2014/main" id="{A39217EC-89F5-0F49-B1C4-1BE259D9E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CD5E29-0FD6-B140-B4DF-DE3CBEE8ED0D}"/>
              </a:ext>
            </a:extLst>
          </p:cNvPr>
          <p:cNvSpPr>
            <a:spLocks noGrp="1"/>
          </p:cNvSpPr>
          <p:nvPr>
            <p:ph type="sldNum" sz="quarter" idx="12"/>
          </p:nvPr>
        </p:nvSpPr>
        <p:spPr/>
        <p:txBody>
          <a:bodyPr/>
          <a:lstStyle/>
          <a:p>
            <a:fld id="{1E7693E8-2A7D-C748-B36A-35C524B93881}" type="slidenum">
              <a:rPr lang="en-US" smtClean="0"/>
              <a:t>‹#›</a:t>
            </a:fld>
            <a:endParaRPr lang="en-US"/>
          </a:p>
        </p:txBody>
      </p:sp>
    </p:spTree>
    <p:extLst>
      <p:ext uri="{BB962C8B-B14F-4D97-AF65-F5344CB8AC3E}">
        <p14:creationId xmlns:p14="http://schemas.microsoft.com/office/powerpoint/2010/main" val="322101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7DB94DB-F251-3A48-8307-8C460E53885E}"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D2FB3-0E0E-6347-B14A-8E46711EF26E}" type="slidenum">
              <a:rPr lang="en-US" smtClean="0"/>
              <a:t>‹#›</a:t>
            </a:fld>
            <a:endParaRPr lang="en-US"/>
          </a:p>
        </p:txBody>
      </p:sp>
    </p:spTree>
    <p:extLst>
      <p:ext uri="{BB962C8B-B14F-4D97-AF65-F5344CB8AC3E}">
        <p14:creationId xmlns:p14="http://schemas.microsoft.com/office/powerpoint/2010/main" val="1701704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DB94DB-F251-3A48-8307-8C460E53885E}"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D2FB3-0E0E-6347-B14A-8E46711EF26E}" type="slidenum">
              <a:rPr lang="en-US" smtClean="0"/>
              <a:t>‹#›</a:t>
            </a:fld>
            <a:endParaRPr lang="en-US"/>
          </a:p>
        </p:txBody>
      </p:sp>
    </p:spTree>
    <p:extLst>
      <p:ext uri="{BB962C8B-B14F-4D97-AF65-F5344CB8AC3E}">
        <p14:creationId xmlns:p14="http://schemas.microsoft.com/office/powerpoint/2010/main" val="3372207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DB94DB-F251-3A48-8307-8C460E53885E}"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D2FB3-0E0E-6347-B14A-8E46711EF26E}" type="slidenum">
              <a:rPr lang="en-US" smtClean="0"/>
              <a:t>‹#›</a:t>
            </a:fld>
            <a:endParaRPr lang="en-US"/>
          </a:p>
        </p:txBody>
      </p:sp>
    </p:spTree>
    <p:extLst>
      <p:ext uri="{BB962C8B-B14F-4D97-AF65-F5344CB8AC3E}">
        <p14:creationId xmlns:p14="http://schemas.microsoft.com/office/powerpoint/2010/main" val="1947595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DB94DB-F251-3A48-8307-8C460E53885E}" type="datetimeFigureOut">
              <a:rPr lang="en-US" smtClean="0"/>
              <a:t>5/8/20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9D2FB3-0E0E-6347-B14A-8E46711EF26E}" type="slidenum">
              <a:rPr lang="en-US" smtClean="0"/>
              <a:t>‹#›</a:t>
            </a:fld>
            <a:endParaRPr lang="en-US"/>
          </a:p>
        </p:txBody>
      </p:sp>
    </p:spTree>
    <p:extLst>
      <p:ext uri="{BB962C8B-B14F-4D97-AF65-F5344CB8AC3E}">
        <p14:creationId xmlns:p14="http://schemas.microsoft.com/office/powerpoint/2010/main" val="3916632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DB94DB-F251-3A48-8307-8C460E53885E}" type="datetimeFigureOut">
              <a:rPr lang="en-US" smtClean="0"/>
              <a:t>5/8/20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9D2FB3-0E0E-6347-B14A-8E46711EF26E}" type="slidenum">
              <a:rPr lang="en-US" smtClean="0"/>
              <a:t>‹#›</a:t>
            </a:fld>
            <a:endParaRPr lang="en-US"/>
          </a:p>
        </p:txBody>
      </p:sp>
    </p:spTree>
    <p:extLst>
      <p:ext uri="{BB962C8B-B14F-4D97-AF65-F5344CB8AC3E}">
        <p14:creationId xmlns:p14="http://schemas.microsoft.com/office/powerpoint/2010/main" val="671154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DB94DB-F251-3A48-8307-8C460E53885E}" type="datetimeFigureOut">
              <a:rPr lang="en-US" smtClean="0"/>
              <a:t>5/8/20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9D2FB3-0E0E-6347-B14A-8E46711EF26E}" type="slidenum">
              <a:rPr lang="en-US" smtClean="0"/>
              <a:t>‹#›</a:t>
            </a:fld>
            <a:endParaRPr lang="en-US"/>
          </a:p>
        </p:txBody>
      </p:sp>
    </p:spTree>
    <p:extLst>
      <p:ext uri="{BB962C8B-B14F-4D97-AF65-F5344CB8AC3E}">
        <p14:creationId xmlns:p14="http://schemas.microsoft.com/office/powerpoint/2010/main" val="857678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B94DB-F251-3A48-8307-8C460E53885E}" type="datetimeFigureOut">
              <a:rPr lang="en-US" smtClean="0"/>
              <a:t>5/8/20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9D2FB3-0E0E-6347-B14A-8E46711EF26E}" type="slidenum">
              <a:rPr lang="en-US" smtClean="0"/>
              <a:t>‹#›</a:t>
            </a:fld>
            <a:endParaRPr lang="en-US"/>
          </a:p>
        </p:txBody>
      </p:sp>
    </p:spTree>
    <p:extLst>
      <p:ext uri="{BB962C8B-B14F-4D97-AF65-F5344CB8AC3E}">
        <p14:creationId xmlns:p14="http://schemas.microsoft.com/office/powerpoint/2010/main" val="1697939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DB94DB-F251-3A48-8307-8C460E53885E}" type="datetimeFigureOut">
              <a:rPr lang="en-US" smtClean="0"/>
              <a:t>5/8/20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9D2FB3-0E0E-6347-B14A-8E46711EF26E}" type="slidenum">
              <a:rPr lang="en-US" smtClean="0"/>
              <a:t>‹#›</a:t>
            </a:fld>
            <a:endParaRPr lang="en-US"/>
          </a:p>
        </p:txBody>
      </p:sp>
    </p:spTree>
    <p:extLst>
      <p:ext uri="{BB962C8B-B14F-4D97-AF65-F5344CB8AC3E}">
        <p14:creationId xmlns:p14="http://schemas.microsoft.com/office/powerpoint/2010/main" val="2729190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5C59-B512-AB42-951D-B01C7923F9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1EC15-536E-4C47-9D99-6809751D0D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69430A-C2A0-4C4F-B1D4-4AD1822FEE15}"/>
              </a:ext>
            </a:extLst>
          </p:cNvPr>
          <p:cNvSpPr>
            <a:spLocks noGrp="1"/>
          </p:cNvSpPr>
          <p:nvPr>
            <p:ph type="dt" sz="half" idx="10"/>
          </p:nvPr>
        </p:nvSpPr>
        <p:spPr/>
        <p:txBody>
          <a:bodyPr/>
          <a:lstStyle/>
          <a:p>
            <a:fld id="{E7151AF3-B1EB-F24A-9F98-54DD7356F519}" type="datetimeFigureOut">
              <a:rPr lang="en-US" smtClean="0"/>
              <a:t>5/8/20</a:t>
            </a:fld>
            <a:endParaRPr lang="en-US"/>
          </a:p>
        </p:txBody>
      </p:sp>
      <p:sp>
        <p:nvSpPr>
          <p:cNvPr id="5" name="Footer Placeholder 4">
            <a:extLst>
              <a:ext uri="{FF2B5EF4-FFF2-40B4-BE49-F238E27FC236}">
                <a16:creationId xmlns:a16="http://schemas.microsoft.com/office/drawing/2014/main" id="{06C7CAC6-3414-1840-84D2-CE726FB8B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53DAF-AEEA-EB4E-AECC-982CB49D7325}"/>
              </a:ext>
            </a:extLst>
          </p:cNvPr>
          <p:cNvSpPr>
            <a:spLocks noGrp="1"/>
          </p:cNvSpPr>
          <p:nvPr>
            <p:ph type="sldNum" sz="quarter" idx="12"/>
          </p:nvPr>
        </p:nvSpPr>
        <p:spPr/>
        <p:txBody>
          <a:bodyPr/>
          <a:lstStyle/>
          <a:p>
            <a:fld id="{1E7693E8-2A7D-C748-B36A-35C524B93881}" type="slidenum">
              <a:rPr lang="en-US" smtClean="0"/>
              <a:t>‹#›</a:t>
            </a:fld>
            <a:endParaRPr lang="en-US"/>
          </a:p>
        </p:txBody>
      </p:sp>
    </p:spTree>
    <p:extLst>
      <p:ext uri="{BB962C8B-B14F-4D97-AF65-F5344CB8AC3E}">
        <p14:creationId xmlns:p14="http://schemas.microsoft.com/office/powerpoint/2010/main" val="1817770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DB94DB-F251-3A48-8307-8C460E53885E}" type="datetimeFigureOut">
              <a:rPr lang="en-US" smtClean="0"/>
              <a:t>5/8/20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9D2FB3-0E0E-6347-B14A-8E46711EF26E}" type="slidenum">
              <a:rPr lang="en-US" smtClean="0"/>
              <a:t>‹#›</a:t>
            </a:fld>
            <a:endParaRPr lang="en-US"/>
          </a:p>
        </p:txBody>
      </p:sp>
    </p:spTree>
    <p:extLst>
      <p:ext uri="{BB962C8B-B14F-4D97-AF65-F5344CB8AC3E}">
        <p14:creationId xmlns:p14="http://schemas.microsoft.com/office/powerpoint/2010/main" val="4227737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DB94DB-F251-3A48-8307-8C460E53885E}"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D2FB3-0E0E-6347-B14A-8E46711EF26E}" type="slidenum">
              <a:rPr lang="en-US" smtClean="0"/>
              <a:t>‹#›</a:t>
            </a:fld>
            <a:endParaRPr lang="en-US"/>
          </a:p>
        </p:txBody>
      </p:sp>
    </p:spTree>
    <p:extLst>
      <p:ext uri="{BB962C8B-B14F-4D97-AF65-F5344CB8AC3E}">
        <p14:creationId xmlns:p14="http://schemas.microsoft.com/office/powerpoint/2010/main" val="358940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DB94DB-F251-3A48-8307-8C460E53885E}"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9D2FB3-0E0E-6347-B14A-8E46711EF26E}" type="slidenum">
              <a:rPr lang="en-US" smtClean="0"/>
              <a:t>‹#›</a:t>
            </a:fld>
            <a:endParaRPr lang="en-US"/>
          </a:p>
        </p:txBody>
      </p:sp>
    </p:spTree>
    <p:extLst>
      <p:ext uri="{BB962C8B-B14F-4D97-AF65-F5344CB8AC3E}">
        <p14:creationId xmlns:p14="http://schemas.microsoft.com/office/powerpoint/2010/main" val="1014420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02AF-2F89-BD46-B87C-2EC3A95F26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03858A-99A9-8641-9044-487DF56B4D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F93B11-DEED-A84C-97E2-33A760167CC9}"/>
              </a:ext>
            </a:extLst>
          </p:cNvPr>
          <p:cNvSpPr>
            <a:spLocks noGrp="1"/>
          </p:cNvSpPr>
          <p:nvPr>
            <p:ph type="dt" sz="half" idx="10"/>
          </p:nvPr>
        </p:nvSpPr>
        <p:spPr/>
        <p:txBody>
          <a:bodyPr/>
          <a:lstStyle/>
          <a:p>
            <a:fld id="{E7151AF3-B1EB-F24A-9F98-54DD7356F519}" type="datetimeFigureOut">
              <a:rPr lang="en-US" smtClean="0"/>
              <a:t>5/8/20</a:t>
            </a:fld>
            <a:endParaRPr lang="en-US"/>
          </a:p>
        </p:txBody>
      </p:sp>
      <p:sp>
        <p:nvSpPr>
          <p:cNvPr id="5" name="Footer Placeholder 4">
            <a:extLst>
              <a:ext uri="{FF2B5EF4-FFF2-40B4-BE49-F238E27FC236}">
                <a16:creationId xmlns:a16="http://schemas.microsoft.com/office/drawing/2014/main" id="{294DD570-1479-264C-96D7-67BC98F75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F8D5C-BDD7-154B-AFC0-4F0EDFF65B8E}"/>
              </a:ext>
            </a:extLst>
          </p:cNvPr>
          <p:cNvSpPr>
            <a:spLocks noGrp="1"/>
          </p:cNvSpPr>
          <p:nvPr>
            <p:ph type="sldNum" sz="quarter" idx="12"/>
          </p:nvPr>
        </p:nvSpPr>
        <p:spPr/>
        <p:txBody>
          <a:bodyPr/>
          <a:lstStyle/>
          <a:p>
            <a:fld id="{1E7693E8-2A7D-C748-B36A-35C524B93881}" type="slidenum">
              <a:rPr lang="en-US" smtClean="0"/>
              <a:t>‹#›</a:t>
            </a:fld>
            <a:endParaRPr lang="en-US"/>
          </a:p>
        </p:txBody>
      </p:sp>
    </p:spTree>
    <p:extLst>
      <p:ext uri="{BB962C8B-B14F-4D97-AF65-F5344CB8AC3E}">
        <p14:creationId xmlns:p14="http://schemas.microsoft.com/office/powerpoint/2010/main" val="3351984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9D2B-6F1F-5D4A-B9A3-7632790929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7FD110-7DCA-8B4E-8121-455F9DB5AA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8577E2-66FC-F04D-86E9-A793EA8CAB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C4F7E1-F68A-1C4E-8EF6-3A100FCF2051}"/>
              </a:ext>
            </a:extLst>
          </p:cNvPr>
          <p:cNvSpPr>
            <a:spLocks noGrp="1"/>
          </p:cNvSpPr>
          <p:nvPr>
            <p:ph type="dt" sz="half" idx="10"/>
          </p:nvPr>
        </p:nvSpPr>
        <p:spPr/>
        <p:txBody>
          <a:bodyPr/>
          <a:lstStyle/>
          <a:p>
            <a:fld id="{E7151AF3-B1EB-F24A-9F98-54DD7356F519}" type="datetimeFigureOut">
              <a:rPr lang="en-US" smtClean="0"/>
              <a:t>5/8/20</a:t>
            </a:fld>
            <a:endParaRPr lang="en-US"/>
          </a:p>
        </p:txBody>
      </p:sp>
      <p:sp>
        <p:nvSpPr>
          <p:cNvPr id="6" name="Footer Placeholder 5">
            <a:extLst>
              <a:ext uri="{FF2B5EF4-FFF2-40B4-BE49-F238E27FC236}">
                <a16:creationId xmlns:a16="http://schemas.microsoft.com/office/drawing/2014/main" id="{97E616E5-0500-0042-9796-B1EE2C486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970FA9-40C5-A145-A81D-D5A3451E2FAC}"/>
              </a:ext>
            </a:extLst>
          </p:cNvPr>
          <p:cNvSpPr>
            <a:spLocks noGrp="1"/>
          </p:cNvSpPr>
          <p:nvPr>
            <p:ph type="sldNum" sz="quarter" idx="12"/>
          </p:nvPr>
        </p:nvSpPr>
        <p:spPr/>
        <p:txBody>
          <a:bodyPr/>
          <a:lstStyle/>
          <a:p>
            <a:fld id="{1E7693E8-2A7D-C748-B36A-35C524B93881}" type="slidenum">
              <a:rPr lang="en-US" smtClean="0"/>
              <a:t>‹#›</a:t>
            </a:fld>
            <a:endParaRPr lang="en-US"/>
          </a:p>
        </p:txBody>
      </p:sp>
    </p:spTree>
    <p:extLst>
      <p:ext uri="{BB962C8B-B14F-4D97-AF65-F5344CB8AC3E}">
        <p14:creationId xmlns:p14="http://schemas.microsoft.com/office/powerpoint/2010/main" val="694611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D615-BCB1-8F4C-B2F2-345E7E0423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EA567D-1E8B-874B-9F77-B913DFB06F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F39CFD-8DEC-DF48-B128-DDF47055AB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ADEC5E-1F93-DE4B-9BD8-552AC163CD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2B4606-33B4-564E-97FF-DFA34FF736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1386E8-8458-9A42-9EEC-0554D68C773B}"/>
              </a:ext>
            </a:extLst>
          </p:cNvPr>
          <p:cNvSpPr>
            <a:spLocks noGrp="1"/>
          </p:cNvSpPr>
          <p:nvPr>
            <p:ph type="dt" sz="half" idx="10"/>
          </p:nvPr>
        </p:nvSpPr>
        <p:spPr/>
        <p:txBody>
          <a:bodyPr/>
          <a:lstStyle/>
          <a:p>
            <a:fld id="{E7151AF3-B1EB-F24A-9F98-54DD7356F519}" type="datetimeFigureOut">
              <a:rPr lang="en-US" smtClean="0"/>
              <a:t>5/8/20</a:t>
            </a:fld>
            <a:endParaRPr lang="en-US"/>
          </a:p>
        </p:txBody>
      </p:sp>
      <p:sp>
        <p:nvSpPr>
          <p:cNvPr id="8" name="Footer Placeholder 7">
            <a:extLst>
              <a:ext uri="{FF2B5EF4-FFF2-40B4-BE49-F238E27FC236}">
                <a16:creationId xmlns:a16="http://schemas.microsoft.com/office/drawing/2014/main" id="{EF4F372B-F8D0-2A49-BFF5-A654E8CD11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8D2537-3FFC-F64F-B944-027880B6B950}"/>
              </a:ext>
            </a:extLst>
          </p:cNvPr>
          <p:cNvSpPr>
            <a:spLocks noGrp="1"/>
          </p:cNvSpPr>
          <p:nvPr>
            <p:ph type="sldNum" sz="quarter" idx="12"/>
          </p:nvPr>
        </p:nvSpPr>
        <p:spPr/>
        <p:txBody>
          <a:bodyPr/>
          <a:lstStyle/>
          <a:p>
            <a:fld id="{1E7693E8-2A7D-C748-B36A-35C524B93881}" type="slidenum">
              <a:rPr lang="en-US" smtClean="0"/>
              <a:t>‹#›</a:t>
            </a:fld>
            <a:endParaRPr lang="en-US"/>
          </a:p>
        </p:txBody>
      </p:sp>
    </p:spTree>
    <p:extLst>
      <p:ext uri="{BB962C8B-B14F-4D97-AF65-F5344CB8AC3E}">
        <p14:creationId xmlns:p14="http://schemas.microsoft.com/office/powerpoint/2010/main" val="3555570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D39A5-CFC3-B347-82AE-EAB4B9ECB1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A85D1F-BBF1-0A45-A9D9-4C39D614A9C1}"/>
              </a:ext>
            </a:extLst>
          </p:cNvPr>
          <p:cNvSpPr>
            <a:spLocks noGrp="1"/>
          </p:cNvSpPr>
          <p:nvPr>
            <p:ph type="dt" sz="half" idx="10"/>
          </p:nvPr>
        </p:nvSpPr>
        <p:spPr/>
        <p:txBody>
          <a:bodyPr/>
          <a:lstStyle/>
          <a:p>
            <a:fld id="{E7151AF3-B1EB-F24A-9F98-54DD7356F519}" type="datetimeFigureOut">
              <a:rPr lang="en-US" smtClean="0"/>
              <a:t>5/8/20</a:t>
            </a:fld>
            <a:endParaRPr lang="en-US"/>
          </a:p>
        </p:txBody>
      </p:sp>
      <p:sp>
        <p:nvSpPr>
          <p:cNvPr id="4" name="Footer Placeholder 3">
            <a:extLst>
              <a:ext uri="{FF2B5EF4-FFF2-40B4-BE49-F238E27FC236}">
                <a16:creationId xmlns:a16="http://schemas.microsoft.com/office/drawing/2014/main" id="{014520C5-6DA7-1C46-9A12-348F734B8A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183C2D-7D50-DB41-9EFF-E10EC67C98C3}"/>
              </a:ext>
            </a:extLst>
          </p:cNvPr>
          <p:cNvSpPr>
            <a:spLocks noGrp="1"/>
          </p:cNvSpPr>
          <p:nvPr>
            <p:ph type="sldNum" sz="quarter" idx="12"/>
          </p:nvPr>
        </p:nvSpPr>
        <p:spPr/>
        <p:txBody>
          <a:bodyPr/>
          <a:lstStyle/>
          <a:p>
            <a:fld id="{1E7693E8-2A7D-C748-B36A-35C524B93881}" type="slidenum">
              <a:rPr lang="en-US" smtClean="0"/>
              <a:t>‹#›</a:t>
            </a:fld>
            <a:endParaRPr lang="en-US"/>
          </a:p>
        </p:txBody>
      </p:sp>
    </p:spTree>
    <p:extLst>
      <p:ext uri="{BB962C8B-B14F-4D97-AF65-F5344CB8AC3E}">
        <p14:creationId xmlns:p14="http://schemas.microsoft.com/office/powerpoint/2010/main" val="2643437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728A8-0C69-4B46-922B-ECD7F12AE258}"/>
              </a:ext>
            </a:extLst>
          </p:cNvPr>
          <p:cNvSpPr>
            <a:spLocks noGrp="1"/>
          </p:cNvSpPr>
          <p:nvPr>
            <p:ph type="dt" sz="half" idx="10"/>
          </p:nvPr>
        </p:nvSpPr>
        <p:spPr/>
        <p:txBody>
          <a:bodyPr/>
          <a:lstStyle/>
          <a:p>
            <a:fld id="{E7151AF3-B1EB-F24A-9F98-54DD7356F519}" type="datetimeFigureOut">
              <a:rPr lang="en-US" smtClean="0"/>
              <a:t>5/8/20</a:t>
            </a:fld>
            <a:endParaRPr lang="en-US"/>
          </a:p>
        </p:txBody>
      </p:sp>
      <p:sp>
        <p:nvSpPr>
          <p:cNvPr id="3" name="Footer Placeholder 2">
            <a:extLst>
              <a:ext uri="{FF2B5EF4-FFF2-40B4-BE49-F238E27FC236}">
                <a16:creationId xmlns:a16="http://schemas.microsoft.com/office/drawing/2014/main" id="{D88E430A-01DB-304A-926A-EDD912BDD2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001CB9-D1A4-DC45-9E9A-47A0AAD20187}"/>
              </a:ext>
            </a:extLst>
          </p:cNvPr>
          <p:cNvSpPr>
            <a:spLocks noGrp="1"/>
          </p:cNvSpPr>
          <p:nvPr>
            <p:ph type="sldNum" sz="quarter" idx="12"/>
          </p:nvPr>
        </p:nvSpPr>
        <p:spPr/>
        <p:txBody>
          <a:bodyPr/>
          <a:lstStyle/>
          <a:p>
            <a:fld id="{1E7693E8-2A7D-C748-B36A-35C524B93881}" type="slidenum">
              <a:rPr lang="en-US" smtClean="0"/>
              <a:t>‹#›</a:t>
            </a:fld>
            <a:endParaRPr lang="en-US"/>
          </a:p>
        </p:txBody>
      </p:sp>
    </p:spTree>
    <p:extLst>
      <p:ext uri="{BB962C8B-B14F-4D97-AF65-F5344CB8AC3E}">
        <p14:creationId xmlns:p14="http://schemas.microsoft.com/office/powerpoint/2010/main" val="4039796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590F-5292-664E-9FD6-3D275BFF3B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1016B0-B7A0-3648-8B01-0288E4ADCF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AA1D32-79A6-C942-9C10-37858558CF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BAD63B-388C-4D4D-A18C-42F8BA1D405C}"/>
              </a:ext>
            </a:extLst>
          </p:cNvPr>
          <p:cNvSpPr>
            <a:spLocks noGrp="1"/>
          </p:cNvSpPr>
          <p:nvPr>
            <p:ph type="dt" sz="half" idx="10"/>
          </p:nvPr>
        </p:nvSpPr>
        <p:spPr/>
        <p:txBody>
          <a:bodyPr/>
          <a:lstStyle/>
          <a:p>
            <a:fld id="{E7151AF3-B1EB-F24A-9F98-54DD7356F519}" type="datetimeFigureOut">
              <a:rPr lang="en-US" smtClean="0"/>
              <a:t>5/8/20</a:t>
            </a:fld>
            <a:endParaRPr lang="en-US"/>
          </a:p>
        </p:txBody>
      </p:sp>
      <p:sp>
        <p:nvSpPr>
          <p:cNvPr id="6" name="Footer Placeholder 5">
            <a:extLst>
              <a:ext uri="{FF2B5EF4-FFF2-40B4-BE49-F238E27FC236}">
                <a16:creationId xmlns:a16="http://schemas.microsoft.com/office/drawing/2014/main" id="{19FFA6CE-4B84-5043-874F-AA38C7D131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1ADFC7-AAFE-D347-A61A-9C24E6C0AA8C}"/>
              </a:ext>
            </a:extLst>
          </p:cNvPr>
          <p:cNvSpPr>
            <a:spLocks noGrp="1"/>
          </p:cNvSpPr>
          <p:nvPr>
            <p:ph type="sldNum" sz="quarter" idx="12"/>
          </p:nvPr>
        </p:nvSpPr>
        <p:spPr/>
        <p:txBody>
          <a:bodyPr/>
          <a:lstStyle/>
          <a:p>
            <a:fld id="{1E7693E8-2A7D-C748-B36A-35C524B93881}" type="slidenum">
              <a:rPr lang="en-US" smtClean="0"/>
              <a:t>‹#›</a:t>
            </a:fld>
            <a:endParaRPr lang="en-US"/>
          </a:p>
        </p:txBody>
      </p:sp>
    </p:spTree>
    <p:extLst>
      <p:ext uri="{BB962C8B-B14F-4D97-AF65-F5344CB8AC3E}">
        <p14:creationId xmlns:p14="http://schemas.microsoft.com/office/powerpoint/2010/main" val="301394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54EB1-FE9B-3D48-B54A-0777A7906A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FB51B3-508C-CE4B-B32E-24DE455DE3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0E8551-6137-4B44-BF9A-3A2087726D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33149-59F1-8945-AB65-25A56E63E727}"/>
              </a:ext>
            </a:extLst>
          </p:cNvPr>
          <p:cNvSpPr>
            <a:spLocks noGrp="1"/>
          </p:cNvSpPr>
          <p:nvPr>
            <p:ph type="dt" sz="half" idx="10"/>
          </p:nvPr>
        </p:nvSpPr>
        <p:spPr/>
        <p:txBody>
          <a:bodyPr/>
          <a:lstStyle/>
          <a:p>
            <a:fld id="{E7151AF3-B1EB-F24A-9F98-54DD7356F519}" type="datetimeFigureOut">
              <a:rPr lang="en-US" smtClean="0"/>
              <a:t>5/8/20</a:t>
            </a:fld>
            <a:endParaRPr lang="en-US"/>
          </a:p>
        </p:txBody>
      </p:sp>
      <p:sp>
        <p:nvSpPr>
          <p:cNvPr id="6" name="Footer Placeholder 5">
            <a:extLst>
              <a:ext uri="{FF2B5EF4-FFF2-40B4-BE49-F238E27FC236}">
                <a16:creationId xmlns:a16="http://schemas.microsoft.com/office/drawing/2014/main" id="{522CC9B6-435E-7E4E-A322-1499859AFC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2D838A-0331-B34B-9BFF-2478B34662B5}"/>
              </a:ext>
            </a:extLst>
          </p:cNvPr>
          <p:cNvSpPr>
            <a:spLocks noGrp="1"/>
          </p:cNvSpPr>
          <p:nvPr>
            <p:ph type="sldNum" sz="quarter" idx="12"/>
          </p:nvPr>
        </p:nvSpPr>
        <p:spPr/>
        <p:txBody>
          <a:bodyPr/>
          <a:lstStyle/>
          <a:p>
            <a:fld id="{1E7693E8-2A7D-C748-B36A-35C524B93881}" type="slidenum">
              <a:rPr lang="en-US" smtClean="0"/>
              <a:t>‹#›</a:t>
            </a:fld>
            <a:endParaRPr lang="en-US"/>
          </a:p>
        </p:txBody>
      </p:sp>
    </p:spTree>
    <p:extLst>
      <p:ext uri="{BB962C8B-B14F-4D97-AF65-F5344CB8AC3E}">
        <p14:creationId xmlns:p14="http://schemas.microsoft.com/office/powerpoint/2010/main" val="34575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A8515-1F55-1447-85E1-CEF1A9AC00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E86936-C684-D84B-A4E2-9BADC97C19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D59C04-677E-4946-B4D6-879F0FB06A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151AF3-B1EB-F24A-9F98-54DD7356F519}" type="datetimeFigureOut">
              <a:rPr lang="en-US" smtClean="0"/>
              <a:t>5/8/20</a:t>
            </a:fld>
            <a:endParaRPr lang="en-US"/>
          </a:p>
        </p:txBody>
      </p:sp>
      <p:sp>
        <p:nvSpPr>
          <p:cNvPr id="5" name="Footer Placeholder 4">
            <a:extLst>
              <a:ext uri="{FF2B5EF4-FFF2-40B4-BE49-F238E27FC236}">
                <a16:creationId xmlns:a16="http://schemas.microsoft.com/office/drawing/2014/main" id="{EF8531DD-A352-F248-BE60-07969E53B6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A4238C-F520-044E-89CB-CCAF366115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693E8-2A7D-C748-B36A-35C524B93881}" type="slidenum">
              <a:rPr lang="en-US" smtClean="0"/>
              <a:t>‹#›</a:t>
            </a:fld>
            <a:endParaRPr lang="en-US"/>
          </a:p>
        </p:txBody>
      </p:sp>
    </p:spTree>
    <p:extLst>
      <p:ext uri="{BB962C8B-B14F-4D97-AF65-F5344CB8AC3E}">
        <p14:creationId xmlns:p14="http://schemas.microsoft.com/office/powerpoint/2010/main" val="4156645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B94DB-F251-3A48-8307-8C460E53885E}" type="datetimeFigureOut">
              <a:rPr lang="en-US" smtClean="0"/>
              <a:t>5/8/20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9D2FB3-0E0E-6347-B14A-8E46711EF26E}" type="slidenum">
              <a:rPr lang="en-US" smtClean="0"/>
              <a:t>‹#›</a:t>
            </a:fld>
            <a:endParaRPr lang="en-US"/>
          </a:p>
        </p:txBody>
      </p:sp>
    </p:spTree>
    <p:extLst>
      <p:ext uri="{BB962C8B-B14F-4D97-AF65-F5344CB8AC3E}">
        <p14:creationId xmlns:p14="http://schemas.microsoft.com/office/powerpoint/2010/main" val="885277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21259-5C17-734B-B34E-E2011429C912}"/>
              </a:ext>
            </a:extLst>
          </p:cNvPr>
          <p:cNvSpPr>
            <a:spLocks noGrp="1"/>
          </p:cNvSpPr>
          <p:nvPr>
            <p:ph type="ctrTitle"/>
          </p:nvPr>
        </p:nvSpPr>
        <p:spPr/>
        <p:txBody>
          <a:bodyPr/>
          <a:lstStyle/>
          <a:p>
            <a:r>
              <a:rPr lang="en-US" b="1" dirty="0"/>
              <a:t>Mathematical Models in the Sociological Imagination</a:t>
            </a:r>
          </a:p>
        </p:txBody>
      </p:sp>
      <p:sp>
        <p:nvSpPr>
          <p:cNvPr id="3" name="Subtitle 2">
            <a:extLst>
              <a:ext uri="{FF2B5EF4-FFF2-40B4-BE49-F238E27FC236}">
                <a16:creationId xmlns:a16="http://schemas.microsoft.com/office/drawing/2014/main" id="{760ACA2B-6F07-F743-B2C9-831D64BD63D3}"/>
              </a:ext>
            </a:extLst>
          </p:cNvPr>
          <p:cNvSpPr>
            <a:spLocks noGrp="1"/>
          </p:cNvSpPr>
          <p:nvPr>
            <p:ph type="subTitle" idx="1"/>
          </p:nvPr>
        </p:nvSpPr>
        <p:spPr>
          <a:xfrm>
            <a:off x="1524000" y="4079875"/>
            <a:ext cx="9144000" cy="1655762"/>
          </a:xfrm>
        </p:spPr>
        <p:txBody>
          <a:bodyPr>
            <a:normAutofit/>
          </a:bodyPr>
          <a:lstStyle/>
          <a:p>
            <a:r>
              <a:rPr lang="en-US" sz="1600" dirty="0"/>
              <a:t>Nathan Alexander, PhD</a:t>
            </a:r>
          </a:p>
          <a:p>
            <a:r>
              <a:rPr lang="en-US" sz="1600" dirty="0"/>
              <a:t>Division of Mathematics and Computational Sciences</a:t>
            </a:r>
          </a:p>
          <a:p>
            <a:r>
              <a:rPr lang="en-US" sz="1600" dirty="0"/>
              <a:t>Morehouse College</a:t>
            </a:r>
          </a:p>
        </p:txBody>
      </p:sp>
    </p:spTree>
    <p:extLst>
      <p:ext uri="{BB962C8B-B14F-4D97-AF65-F5344CB8AC3E}">
        <p14:creationId xmlns:p14="http://schemas.microsoft.com/office/powerpoint/2010/main" val="4159392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712B-0D18-484A-85EA-9DE59B5DCD47}"/>
              </a:ext>
            </a:extLst>
          </p:cNvPr>
          <p:cNvSpPr>
            <a:spLocks noGrp="1"/>
          </p:cNvSpPr>
          <p:nvPr>
            <p:ph type="title"/>
          </p:nvPr>
        </p:nvSpPr>
        <p:spPr/>
        <p:txBody>
          <a:bodyPr/>
          <a:lstStyle/>
          <a:p>
            <a:r>
              <a:rPr lang="en-US" dirty="0"/>
              <a:t>Mathematics, language, and abstraction</a:t>
            </a:r>
          </a:p>
        </p:txBody>
      </p:sp>
      <p:sp>
        <p:nvSpPr>
          <p:cNvPr id="3" name="Content Placeholder 2">
            <a:extLst>
              <a:ext uri="{FF2B5EF4-FFF2-40B4-BE49-F238E27FC236}">
                <a16:creationId xmlns:a16="http://schemas.microsoft.com/office/drawing/2014/main" id="{EE2DD136-97EB-2D4D-AC8B-0FE2C37C6118}"/>
              </a:ext>
            </a:extLst>
          </p:cNvPr>
          <p:cNvSpPr>
            <a:spLocks noGrp="1"/>
          </p:cNvSpPr>
          <p:nvPr>
            <p:ph idx="1"/>
          </p:nvPr>
        </p:nvSpPr>
        <p:spPr/>
        <p:txBody>
          <a:bodyPr/>
          <a:lstStyle/>
          <a:p>
            <a:r>
              <a:rPr lang="en-US" dirty="0"/>
              <a:t>The world is understood through symbolic meanings</a:t>
            </a:r>
          </a:p>
          <a:p>
            <a:endParaRPr lang="en-US" dirty="0"/>
          </a:p>
          <a:p>
            <a:r>
              <a:rPr lang="en-US" dirty="0"/>
              <a:t>“Everything we are studying is an abstract object</a:t>
            </a:r>
            <a:r>
              <a:rPr lang="is-IS" dirty="0"/>
              <a:t>…” (Noam Chomsky)</a:t>
            </a:r>
          </a:p>
          <a:p>
            <a:endParaRPr lang="is-IS" dirty="0"/>
          </a:p>
          <a:p>
            <a:r>
              <a:rPr lang="is-IS" dirty="0"/>
              <a:t>Idealization is the process to reality</a:t>
            </a:r>
          </a:p>
          <a:p>
            <a:pPr lvl="1"/>
            <a:r>
              <a:rPr lang="is-IS" dirty="0"/>
              <a:t>We idealize... to abstract things... to make sense of reality</a:t>
            </a:r>
          </a:p>
          <a:p>
            <a:pPr lvl="1"/>
            <a:endParaRPr lang="is-IS" dirty="0"/>
          </a:p>
          <a:p>
            <a:r>
              <a:rPr lang="is-IS" dirty="0"/>
              <a:t>Ideal and non-ideal societies (Charles Wade Mills)</a:t>
            </a:r>
          </a:p>
          <a:p>
            <a:pPr lvl="1"/>
            <a:r>
              <a:rPr lang="is-IS" dirty="0"/>
              <a:t>Oppressive vs. non-oppressive; radical liberalism</a:t>
            </a:r>
          </a:p>
          <a:p>
            <a:endParaRPr lang="en-US" dirty="0"/>
          </a:p>
        </p:txBody>
      </p:sp>
    </p:spTree>
    <p:extLst>
      <p:ext uri="{BB962C8B-B14F-4D97-AF65-F5344CB8AC3E}">
        <p14:creationId xmlns:p14="http://schemas.microsoft.com/office/powerpoint/2010/main" val="1406130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03ABC4-0FEE-4C4C-A5E7-8935879B7B9A}"/>
              </a:ext>
            </a:extLst>
          </p:cNvPr>
          <p:cNvSpPr/>
          <p:nvPr/>
        </p:nvSpPr>
        <p:spPr>
          <a:xfrm>
            <a:off x="1031965" y="2967335"/>
            <a:ext cx="10437223" cy="1846659"/>
          </a:xfrm>
          <a:prstGeom prst="rect">
            <a:avLst/>
          </a:prstGeom>
        </p:spPr>
        <p:txBody>
          <a:bodyPr wrap="square">
            <a:spAutoFit/>
          </a:bodyPr>
          <a:lstStyle/>
          <a:p>
            <a:r>
              <a:rPr lang="en-US" sz="3200" dirty="0"/>
              <a:t>“The symbol is not the thing symbolized; the word is not the thing; the map is not the territory it stands for .”</a:t>
            </a:r>
          </a:p>
          <a:p>
            <a:endParaRPr lang="en-US" sz="3200" dirty="0"/>
          </a:p>
          <a:p>
            <a:r>
              <a:rPr lang="en-US" i="1" dirty="0"/>
              <a:t>—S. I. Hayakawa, Language in Thought and Action</a:t>
            </a:r>
          </a:p>
        </p:txBody>
      </p:sp>
    </p:spTree>
    <p:extLst>
      <p:ext uri="{BB962C8B-B14F-4D97-AF65-F5344CB8AC3E}">
        <p14:creationId xmlns:p14="http://schemas.microsoft.com/office/powerpoint/2010/main" val="4228547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2ADA-8A5B-064D-AA3D-936BD1EEAA95}"/>
              </a:ext>
            </a:extLst>
          </p:cNvPr>
          <p:cNvSpPr>
            <a:spLocks noGrp="1"/>
          </p:cNvSpPr>
          <p:nvPr>
            <p:ph type="title"/>
          </p:nvPr>
        </p:nvSpPr>
        <p:spPr/>
        <p:txBody>
          <a:bodyPr/>
          <a:lstStyle/>
          <a:p>
            <a:r>
              <a:rPr lang="en-US" dirty="0"/>
              <a:t>Systems thinking and racial realities</a:t>
            </a:r>
          </a:p>
        </p:txBody>
      </p:sp>
      <p:pic>
        <p:nvPicPr>
          <p:cNvPr id="4" name="Content Placeholder 3">
            <a:extLst>
              <a:ext uri="{FF2B5EF4-FFF2-40B4-BE49-F238E27FC236}">
                <a16:creationId xmlns:a16="http://schemas.microsoft.com/office/drawing/2014/main" id="{656B92CB-3A76-1A4B-8F90-C45107D63466}"/>
              </a:ext>
            </a:extLst>
          </p:cNvPr>
          <p:cNvPicPr>
            <a:picLocks noChangeAspect="1"/>
          </p:cNvPicPr>
          <p:nvPr/>
        </p:nvPicPr>
        <p:blipFill>
          <a:blip r:embed="rId2"/>
          <a:srcRect l="-16166" r="-16166"/>
          <a:stretch>
            <a:fillRect/>
          </a:stretch>
        </p:blipFill>
        <p:spPr>
          <a:xfrm>
            <a:off x="2097951" y="1690688"/>
            <a:ext cx="7996097" cy="4782807"/>
          </a:xfrm>
          <a:prstGeom prst="rect">
            <a:avLst/>
          </a:prstGeom>
        </p:spPr>
      </p:pic>
      <p:sp>
        <p:nvSpPr>
          <p:cNvPr id="5" name="TextBox 4">
            <a:extLst>
              <a:ext uri="{FF2B5EF4-FFF2-40B4-BE49-F238E27FC236}">
                <a16:creationId xmlns:a16="http://schemas.microsoft.com/office/drawing/2014/main" id="{D2F60AA1-4EE4-314C-99CE-05711AB16420}"/>
              </a:ext>
            </a:extLst>
          </p:cNvPr>
          <p:cNvSpPr txBox="1"/>
          <p:nvPr/>
        </p:nvSpPr>
        <p:spPr>
          <a:xfrm>
            <a:off x="8399500" y="6123543"/>
            <a:ext cx="3792500" cy="738664"/>
          </a:xfrm>
          <a:prstGeom prst="rect">
            <a:avLst/>
          </a:prstGeom>
          <a:noFill/>
        </p:spPr>
        <p:txBody>
          <a:bodyPr wrap="square" rtlCol="0">
            <a:spAutoFit/>
          </a:bodyPr>
          <a:lstStyle/>
          <a:p>
            <a:r>
              <a:rPr lang="en-US" sz="1400" dirty="0"/>
              <a:t>Systems Thinking and Race Workshop</a:t>
            </a:r>
          </a:p>
          <a:p>
            <a:r>
              <a:rPr lang="en-US" sz="1400" dirty="0"/>
              <a:t>john a. </a:t>
            </a:r>
            <a:r>
              <a:rPr lang="en-US" sz="1400" dirty="0" err="1"/>
              <a:t>powell</a:t>
            </a:r>
            <a:r>
              <a:rPr lang="en-US" sz="1400" dirty="0"/>
              <a:t>, Director</a:t>
            </a:r>
          </a:p>
          <a:p>
            <a:r>
              <a:rPr lang="en-US" sz="1400" dirty="0"/>
              <a:t>Haas Institute for a Fair and Inclusive Society</a:t>
            </a:r>
          </a:p>
        </p:txBody>
      </p:sp>
    </p:spTree>
    <p:extLst>
      <p:ext uri="{BB962C8B-B14F-4D97-AF65-F5344CB8AC3E}">
        <p14:creationId xmlns:p14="http://schemas.microsoft.com/office/powerpoint/2010/main" val="4218120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Euclid’s </a:t>
            </a:r>
            <a:r>
              <a:rPr lang="en-US" sz="3600" i="1" dirty="0"/>
              <a:t>Elements</a:t>
            </a:r>
            <a:r>
              <a:rPr lang="en-US" sz="3600" dirty="0"/>
              <a:t> &amp; Geometry</a:t>
            </a:r>
          </a:p>
        </p:txBody>
      </p:sp>
      <p:sp>
        <p:nvSpPr>
          <p:cNvPr id="3" name="Content Placeholder 2"/>
          <p:cNvSpPr>
            <a:spLocks noGrp="1"/>
          </p:cNvSpPr>
          <p:nvPr>
            <p:ph idx="1"/>
          </p:nvPr>
        </p:nvSpPr>
        <p:spPr/>
        <p:txBody>
          <a:bodyPr>
            <a:normAutofit lnSpcReduction="10000"/>
          </a:bodyPr>
          <a:lstStyle/>
          <a:p>
            <a:r>
              <a:rPr lang="en-US" dirty="0"/>
              <a:t>Mathematics, religion, and the utilitarian methods</a:t>
            </a:r>
          </a:p>
          <a:p>
            <a:r>
              <a:rPr lang="en-US" dirty="0" err="1"/>
              <a:t>Bolyai</a:t>
            </a:r>
            <a:r>
              <a:rPr lang="en-US" dirty="0"/>
              <a:t>, Lobachevsky, and the </a:t>
            </a:r>
            <a:r>
              <a:rPr lang="en-US" dirty="0">
                <a:solidFill>
                  <a:srgbClr val="000000"/>
                </a:solidFill>
              </a:rPr>
              <a:t>abstract </a:t>
            </a:r>
            <a:r>
              <a:rPr lang="en-US" dirty="0"/>
              <a:t>maths</a:t>
            </a:r>
          </a:p>
          <a:p>
            <a:pPr lvl="1"/>
            <a:r>
              <a:rPr lang="en-US" i="1" dirty="0"/>
              <a:t>“I created a new, different world out of nothing</a:t>
            </a:r>
            <a:r>
              <a:rPr lang="is-IS" i="1" dirty="0"/>
              <a:t>…”</a:t>
            </a:r>
            <a:endParaRPr lang="en-US" i="1" dirty="0"/>
          </a:p>
          <a:p>
            <a:r>
              <a:rPr lang="en-US" dirty="0"/>
              <a:t>Euclidean (parabolic) vs. non-Euclidean (hyperbolic)</a:t>
            </a:r>
          </a:p>
          <a:p>
            <a:pPr lvl="1"/>
            <a:r>
              <a:rPr lang="en-US" dirty="0"/>
              <a:t>Euclidean geometry centers individuals in the broader </a:t>
            </a:r>
          </a:p>
          <a:p>
            <a:pPr marL="457200" lvl="1" indent="0">
              <a:buNone/>
            </a:pPr>
            <a:r>
              <a:rPr lang="en-US" dirty="0"/>
              <a:t>mathematical universe (e.g., up/down, left/right)</a:t>
            </a:r>
          </a:p>
          <a:p>
            <a:pPr lvl="2"/>
            <a:r>
              <a:rPr lang="en-US" dirty="0"/>
              <a:t>Euclid’s fifth postulate and parallelism</a:t>
            </a:r>
          </a:p>
          <a:p>
            <a:pPr lvl="1"/>
            <a:r>
              <a:rPr lang="en-US" dirty="0"/>
              <a:t>Non-Euclidean, hyperbolic, geometry, “freed” mathematicians to study abstract concepts beyond the physical plain via critiques</a:t>
            </a:r>
            <a:r>
              <a:rPr lang="en-US" b="1" dirty="0">
                <a:solidFill>
                  <a:schemeClr val="tx1"/>
                </a:solidFill>
              </a:rPr>
              <a:t> </a:t>
            </a:r>
            <a:r>
              <a:rPr lang="en-US" dirty="0"/>
              <a:t>of the established “laws of (plane) geometry”</a:t>
            </a:r>
          </a:p>
          <a:p>
            <a:r>
              <a:rPr lang="en-US" dirty="0"/>
              <a:t>The culture of contemporary mathematics and the lived reality</a:t>
            </a:r>
          </a:p>
        </p:txBody>
      </p:sp>
      <p:pic>
        <p:nvPicPr>
          <p:cNvPr id="6" name="Picture 5"/>
          <p:cNvPicPr>
            <a:picLocks noChangeAspect="1"/>
          </p:cNvPicPr>
          <p:nvPr/>
        </p:nvPicPr>
        <p:blipFill>
          <a:blip r:embed="rId3"/>
          <a:stretch>
            <a:fillRect/>
          </a:stretch>
        </p:blipFill>
        <p:spPr>
          <a:xfrm>
            <a:off x="9234576" y="986500"/>
            <a:ext cx="1052875" cy="1565590"/>
          </a:xfrm>
          <a:prstGeom prst="rect">
            <a:avLst/>
          </a:prstGeom>
        </p:spPr>
      </p:pic>
      <p:pic>
        <p:nvPicPr>
          <p:cNvPr id="7" name="Picture 6"/>
          <p:cNvPicPr>
            <a:picLocks noChangeAspect="1"/>
          </p:cNvPicPr>
          <p:nvPr/>
        </p:nvPicPr>
        <p:blipFill>
          <a:blip r:embed="rId4"/>
          <a:stretch>
            <a:fillRect/>
          </a:stretch>
        </p:blipFill>
        <p:spPr>
          <a:xfrm>
            <a:off x="9234576" y="2753884"/>
            <a:ext cx="1052875" cy="1523669"/>
          </a:xfrm>
          <a:prstGeom prst="rect">
            <a:avLst/>
          </a:prstGeom>
        </p:spPr>
      </p:pic>
    </p:spTree>
    <p:extLst>
      <p:ext uri="{BB962C8B-B14F-4D97-AF65-F5344CB8AC3E}">
        <p14:creationId xmlns:p14="http://schemas.microsoft.com/office/powerpoint/2010/main" val="382430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Mathematics and Sociology</a:t>
            </a:r>
          </a:p>
        </p:txBody>
      </p:sp>
      <p:sp>
        <p:nvSpPr>
          <p:cNvPr id="3" name="Content Placeholder 2"/>
          <p:cNvSpPr>
            <a:spLocks noGrp="1"/>
          </p:cNvSpPr>
          <p:nvPr>
            <p:ph idx="1"/>
          </p:nvPr>
        </p:nvSpPr>
        <p:spPr>
          <a:xfrm>
            <a:off x="838200" y="1538586"/>
            <a:ext cx="10515600" cy="4982085"/>
          </a:xfrm>
        </p:spPr>
        <p:txBody>
          <a:bodyPr>
            <a:normAutofit fontScale="85000" lnSpcReduction="20000"/>
          </a:bodyPr>
          <a:lstStyle/>
          <a:p>
            <a:r>
              <a:rPr lang="en-US" dirty="0"/>
              <a:t>Project inquiries: </a:t>
            </a:r>
            <a:r>
              <a:rPr lang="en-US" i="1" dirty="0"/>
              <a:t>What </a:t>
            </a:r>
            <a:r>
              <a:rPr lang="en-US" i="1" dirty="0">
                <a:solidFill>
                  <a:srgbClr val="000000"/>
                </a:solidFill>
              </a:rPr>
              <a:t>abstractions</a:t>
            </a:r>
            <a:r>
              <a:rPr lang="en-US" i="1" dirty="0"/>
              <a:t> might inform critical perspectives on social movement models, and what </a:t>
            </a:r>
            <a:r>
              <a:rPr lang="en-US" i="1" dirty="0">
                <a:solidFill>
                  <a:srgbClr val="000000"/>
                </a:solidFill>
              </a:rPr>
              <a:t>analyses</a:t>
            </a:r>
            <a:r>
              <a:rPr lang="en-US" i="1" dirty="0"/>
              <a:t> might lead to critical perspectives in the comparison and refining of these models?</a:t>
            </a:r>
          </a:p>
          <a:p>
            <a:r>
              <a:rPr lang="en-US" dirty="0"/>
              <a:t>James Coleman’s </a:t>
            </a:r>
            <a:r>
              <a:rPr lang="en-US" b="1" dirty="0">
                <a:solidFill>
                  <a:schemeClr val="tx2"/>
                </a:solidFill>
              </a:rPr>
              <a:t>Mathematics of Social Action </a:t>
            </a:r>
            <a:r>
              <a:rPr lang="en-US" dirty="0"/>
              <a:t>(1964, 1968)</a:t>
            </a:r>
          </a:p>
          <a:p>
            <a:pPr lvl="1"/>
            <a:r>
              <a:rPr lang="en-US" dirty="0"/>
              <a:t>Seminal work on collective action and social theory</a:t>
            </a:r>
          </a:p>
          <a:p>
            <a:pPr lvl="1"/>
            <a:r>
              <a:rPr lang="en-US" dirty="0"/>
              <a:t>Psychology basis; privileges the individual within institutions</a:t>
            </a:r>
          </a:p>
          <a:p>
            <a:pPr lvl="1"/>
            <a:r>
              <a:rPr lang="en-US" dirty="0"/>
              <a:t>Individuals as “responsive” or “purposive”</a:t>
            </a:r>
          </a:p>
          <a:p>
            <a:r>
              <a:rPr lang="en-US" b="1" dirty="0">
                <a:solidFill>
                  <a:srgbClr val="1B3861"/>
                </a:solidFill>
              </a:rPr>
              <a:t>Mathematical sociology</a:t>
            </a:r>
            <a:r>
              <a:rPr lang="en-US" b="1" dirty="0"/>
              <a:t> </a:t>
            </a:r>
            <a:r>
              <a:rPr lang="en-US" dirty="0"/>
              <a:t>situates social theories (informal) within mathematical models (formal) to understand the real-world contexts</a:t>
            </a:r>
          </a:p>
          <a:p>
            <a:r>
              <a:rPr lang="en-US" b="1" dirty="0">
                <a:solidFill>
                  <a:srgbClr val="1B3861"/>
                </a:solidFill>
              </a:rPr>
              <a:t>Critical Theory </a:t>
            </a:r>
            <a:r>
              <a:rPr lang="en-US" dirty="0"/>
              <a:t>(Douglas Kellner, 1989, 2003)</a:t>
            </a:r>
          </a:p>
          <a:p>
            <a:pPr lvl="1"/>
            <a:r>
              <a:rPr lang="en-US" dirty="0"/>
              <a:t>Meta-theoretical concept of “critical theory” to signify (1) critical dimensions, (2) theoretical aspirations, and (3) political dynamics that link theory to practice</a:t>
            </a:r>
          </a:p>
          <a:p>
            <a:r>
              <a:rPr lang="en-US" b="1" dirty="0">
                <a:solidFill>
                  <a:srgbClr val="1B3861"/>
                </a:solidFill>
              </a:rPr>
              <a:t>Teaching Mathematics for Social Justice </a:t>
            </a:r>
            <a:r>
              <a:rPr lang="en-US" dirty="0"/>
              <a:t>(Gutstein, 2006, 2007; </a:t>
            </a:r>
            <a:r>
              <a:rPr lang="en-US" dirty="0" err="1"/>
              <a:t>Kokka</a:t>
            </a:r>
            <a:r>
              <a:rPr lang="en-US" dirty="0"/>
              <a:t>, 2019)</a:t>
            </a:r>
          </a:p>
          <a:p>
            <a:pPr lvl="1"/>
            <a:r>
              <a:rPr lang="en-US" dirty="0"/>
              <a:t>Community, critical, and classical mathematics</a:t>
            </a:r>
          </a:p>
          <a:p>
            <a:pPr lvl="1"/>
            <a:r>
              <a:rPr lang="en-US" dirty="0"/>
              <a:t>Mathematics for wellness and healing</a:t>
            </a:r>
          </a:p>
        </p:txBody>
      </p:sp>
    </p:spTree>
    <p:extLst>
      <p:ext uri="{BB962C8B-B14F-4D97-AF65-F5344CB8AC3E}">
        <p14:creationId xmlns:p14="http://schemas.microsoft.com/office/powerpoint/2010/main" val="307996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3F55B-88D9-864F-9825-899E7C64B32B}"/>
              </a:ext>
            </a:extLst>
          </p:cNvPr>
          <p:cNvSpPr>
            <a:spLocks noGrp="1"/>
          </p:cNvSpPr>
          <p:nvPr>
            <p:ph type="title"/>
          </p:nvPr>
        </p:nvSpPr>
        <p:spPr/>
        <p:txBody>
          <a:bodyPr/>
          <a:lstStyle/>
          <a:p>
            <a:r>
              <a:rPr lang="en-US" b="1" dirty="0"/>
              <a:t>Black Intellectual Traditions </a:t>
            </a:r>
            <a:r>
              <a:rPr lang="en-US" dirty="0"/>
              <a:t>(Marable, 2000)</a:t>
            </a:r>
          </a:p>
        </p:txBody>
      </p:sp>
      <p:sp>
        <p:nvSpPr>
          <p:cNvPr id="3" name="Content Placeholder 2">
            <a:extLst>
              <a:ext uri="{FF2B5EF4-FFF2-40B4-BE49-F238E27FC236}">
                <a16:creationId xmlns:a16="http://schemas.microsoft.com/office/drawing/2014/main" id="{44B07955-2B39-4045-88EB-F7F4940EB6C4}"/>
              </a:ext>
            </a:extLst>
          </p:cNvPr>
          <p:cNvSpPr>
            <a:spLocks noGrp="1"/>
          </p:cNvSpPr>
          <p:nvPr>
            <p:ph idx="1"/>
          </p:nvPr>
        </p:nvSpPr>
        <p:spPr/>
        <p:txBody>
          <a:bodyPr/>
          <a:lstStyle/>
          <a:p>
            <a:r>
              <a:rPr lang="en-US" dirty="0"/>
              <a:t>	</a:t>
            </a:r>
            <a:r>
              <a:rPr lang="en-US" b="1" dirty="0"/>
              <a:t>Descriptive</a:t>
            </a:r>
            <a:r>
              <a:rPr lang="en-US" dirty="0"/>
              <a:t>. Presenting the realities of Black life.</a:t>
            </a:r>
          </a:p>
          <a:p>
            <a:r>
              <a:rPr lang="en-US" dirty="0"/>
              <a:t>	</a:t>
            </a:r>
            <a:r>
              <a:rPr lang="en-US" b="1" dirty="0"/>
              <a:t>Corrective</a:t>
            </a:r>
            <a:r>
              <a:rPr lang="en-US" dirty="0"/>
              <a:t>. Challenge mainstream discourses.</a:t>
            </a:r>
          </a:p>
          <a:p>
            <a:r>
              <a:rPr lang="en-US" dirty="0"/>
              <a:t>	</a:t>
            </a:r>
            <a:r>
              <a:rPr lang="en-US" b="1" dirty="0"/>
              <a:t>Prescriptive</a:t>
            </a:r>
            <a:r>
              <a:rPr lang="en-US" dirty="0"/>
              <a:t>. Envisioning practices to empower.</a:t>
            </a:r>
          </a:p>
          <a:p>
            <a:endParaRPr lang="en-US" dirty="0"/>
          </a:p>
        </p:txBody>
      </p:sp>
    </p:spTree>
    <p:extLst>
      <p:ext uri="{BB962C8B-B14F-4D97-AF65-F5344CB8AC3E}">
        <p14:creationId xmlns:p14="http://schemas.microsoft.com/office/powerpoint/2010/main" val="2587128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man, game, sport&#10;&#10;Description automatically generated">
            <a:extLst>
              <a:ext uri="{FF2B5EF4-FFF2-40B4-BE49-F238E27FC236}">
                <a16:creationId xmlns:a16="http://schemas.microsoft.com/office/drawing/2014/main" id="{028F8B04-ED04-674C-BFE1-A2D93CCE1B75}"/>
              </a:ext>
            </a:extLst>
          </p:cNvPr>
          <p:cNvPicPr>
            <a:picLocks noChangeAspect="1"/>
          </p:cNvPicPr>
          <p:nvPr/>
        </p:nvPicPr>
        <p:blipFill rotWithShape="1">
          <a:blip r:embed="rId2"/>
          <a:srcRect l="2985" r="-2" b="-2"/>
          <a:stretch/>
        </p:blipFill>
        <p:spPr>
          <a:xfrm>
            <a:off x="20" y="10"/>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1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2"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63447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E614F1C-2D93-42D0-B229-768199449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403089" y="0"/>
            <a:ext cx="478891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EDE9-D88D-B74A-9302-1F9605414242}"/>
              </a:ext>
            </a:extLst>
          </p:cNvPr>
          <p:cNvSpPr>
            <a:spLocks noGrp="1"/>
          </p:cNvSpPr>
          <p:nvPr>
            <p:ph type="title"/>
          </p:nvPr>
        </p:nvSpPr>
        <p:spPr>
          <a:xfrm>
            <a:off x="8174735" y="640081"/>
            <a:ext cx="3377183" cy="3708895"/>
          </a:xfrm>
          <a:noFill/>
        </p:spPr>
        <p:txBody>
          <a:bodyPr vert="horz" lIns="91440" tIns="45720" rIns="91440" bIns="45720" rtlCol="0" anchor="b">
            <a:normAutofit/>
          </a:bodyPr>
          <a:lstStyle/>
          <a:p>
            <a:r>
              <a:rPr lang="en-US" dirty="0">
                <a:solidFill>
                  <a:schemeClr val="bg1"/>
                </a:solidFill>
              </a:rPr>
              <a:t>Part 2: Mathematical models</a:t>
            </a:r>
          </a:p>
        </p:txBody>
      </p:sp>
      <p:pic>
        <p:nvPicPr>
          <p:cNvPr id="4" name="Picture 3" descr="A group of people sitting at a table&#10;&#10;Description automatically generated">
            <a:extLst>
              <a:ext uri="{FF2B5EF4-FFF2-40B4-BE49-F238E27FC236}">
                <a16:creationId xmlns:a16="http://schemas.microsoft.com/office/drawing/2014/main" id="{FC555829-7FF0-9C4D-92BF-E105302AF669}"/>
              </a:ext>
            </a:extLst>
          </p:cNvPr>
          <p:cNvPicPr>
            <a:picLocks noChangeAspect="1"/>
          </p:cNvPicPr>
          <p:nvPr/>
        </p:nvPicPr>
        <p:blipFill rotWithShape="1">
          <a:blip r:embed="rId2"/>
          <a:srcRect l="14415" r="3185"/>
          <a:stretch/>
        </p:blipFill>
        <p:spPr>
          <a:xfrm>
            <a:off x="20" y="10"/>
            <a:ext cx="7534636" cy="6857990"/>
          </a:xfrm>
          <a:prstGeom prst="rect">
            <a:avLst/>
          </a:prstGeom>
        </p:spPr>
      </p:pic>
    </p:spTree>
    <p:extLst>
      <p:ext uri="{BB962C8B-B14F-4D97-AF65-F5344CB8AC3E}">
        <p14:creationId xmlns:p14="http://schemas.microsoft.com/office/powerpoint/2010/main" val="348037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490A658-D590-BB49-A569-7FDF0C340308}"/>
              </a:ext>
            </a:extLst>
          </p:cNvPr>
          <p:cNvPicPr>
            <a:picLocks noChangeAspect="1"/>
          </p:cNvPicPr>
          <p:nvPr/>
        </p:nvPicPr>
        <p:blipFill>
          <a:blip r:embed="rId2"/>
          <a:stretch>
            <a:fillRect/>
          </a:stretch>
        </p:blipFill>
        <p:spPr>
          <a:xfrm>
            <a:off x="2304149" y="414775"/>
            <a:ext cx="7583701" cy="6028450"/>
          </a:xfrm>
          <a:prstGeom prst="rect">
            <a:avLst/>
          </a:prstGeom>
        </p:spPr>
      </p:pic>
      <p:sp>
        <p:nvSpPr>
          <p:cNvPr id="4" name="TextBox 3">
            <a:extLst>
              <a:ext uri="{FF2B5EF4-FFF2-40B4-BE49-F238E27FC236}">
                <a16:creationId xmlns:a16="http://schemas.microsoft.com/office/drawing/2014/main" id="{932001E4-E8C5-1B42-A679-19F6542196C9}"/>
              </a:ext>
            </a:extLst>
          </p:cNvPr>
          <p:cNvSpPr txBox="1"/>
          <p:nvPr/>
        </p:nvSpPr>
        <p:spPr>
          <a:xfrm>
            <a:off x="6651579" y="6443225"/>
            <a:ext cx="3236271" cy="307777"/>
          </a:xfrm>
          <a:prstGeom prst="rect">
            <a:avLst/>
          </a:prstGeom>
          <a:noFill/>
        </p:spPr>
        <p:txBody>
          <a:bodyPr wrap="none" rtlCol="0">
            <a:spAutoFit/>
          </a:bodyPr>
          <a:lstStyle/>
          <a:p>
            <a:r>
              <a:rPr lang="en-US" sz="1400" dirty="0"/>
              <a:t>W.E.B. DuBois’ Atlanta Project, 1897-1910</a:t>
            </a:r>
          </a:p>
        </p:txBody>
      </p:sp>
    </p:spTree>
    <p:extLst>
      <p:ext uri="{BB962C8B-B14F-4D97-AF65-F5344CB8AC3E}">
        <p14:creationId xmlns:p14="http://schemas.microsoft.com/office/powerpoint/2010/main" val="1114266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7FD89FE3-9A36-D541-AB03-272C73BFB9CE}"/>
              </a:ext>
            </a:extLst>
          </p:cNvPr>
          <p:cNvPicPr>
            <a:picLocks noChangeAspect="1"/>
          </p:cNvPicPr>
          <p:nvPr/>
        </p:nvPicPr>
        <p:blipFill>
          <a:blip r:embed="rId2"/>
          <a:stretch>
            <a:fillRect/>
          </a:stretch>
        </p:blipFill>
        <p:spPr>
          <a:xfrm>
            <a:off x="3551498" y="368529"/>
            <a:ext cx="5089004" cy="6120941"/>
          </a:xfrm>
          <a:prstGeom prst="rect">
            <a:avLst/>
          </a:prstGeom>
        </p:spPr>
      </p:pic>
      <p:sp>
        <p:nvSpPr>
          <p:cNvPr id="5" name="TextBox 4">
            <a:extLst>
              <a:ext uri="{FF2B5EF4-FFF2-40B4-BE49-F238E27FC236}">
                <a16:creationId xmlns:a16="http://schemas.microsoft.com/office/drawing/2014/main" id="{35742DE9-65FE-044F-86A0-2C3F0E1791D4}"/>
              </a:ext>
            </a:extLst>
          </p:cNvPr>
          <p:cNvSpPr txBox="1"/>
          <p:nvPr/>
        </p:nvSpPr>
        <p:spPr>
          <a:xfrm>
            <a:off x="5404231" y="6489470"/>
            <a:ext cx="3236271" cy="307777"/>
          </a:xfrm>
          <a:prstGeom prst="rect">
            <a:avLst/>
          </a:prstGeom>
          <a:noFill/>
        </p:spPr>
        <p:txBody>
          <a:bodyPr wrap="none" rtlCol="0">
            <a:spAutoFit/>
          </a:bodyPr>
          <a:lstStyle/>
          <a:p>
            <a:r>
              <a:rPr lang="en-US" sz="1400" dirty="0"/>
              <a:t>W.E.B. DuBois’ Atlanta Project, 1897-1910</a:t>
            </a:r>
          </a:p>
        </p:txBody>
      </p:sp>
    </p:spTree>
    <p:extLst>
      <p:ext uri="{BB962C8B-B14F-4D97-AF65-F5344CB8AC3E}">
        <p14:creationId xmlns:p14="http://schemas.microsoft.com/office/powerpoint/2010/main" val="1521209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posing for a photo&#10;&#10;Description automatically generated">
            <a:extLst>
              <a:ext uri="{FF2B5EF4-FFF2-40B4-BE49-F238E27FC236}">
                <a16:creationId xmlns:a16="http://schemas.microsoft.com/office/drawing/2014/main" id="{58A8E8F0-D97E-6A4F-BD27-855C5B9B8494}"/>
              </a:ext>
            </a:extLst>
          </p:cNvPr>
          <p:cNvPicPr>
            <a:picLocks noChangeAspect="1"/>
          </p:cNvPicPr>
          <p:nvPr/>
        </p:nvPicPr>
        <p:blipFill>
          <a:blip r:embed="rId2"/>
          <a:stretch>
            <a:fillRect/>
          </a:stretch>
        </p:blipFill>
        <p:spPr>
          <a:xfrm>
            <a:off x="3345656" y="0"/>
            <a:ext cx="5500688" cy="6858000"/>
          </a:xfrm>
          <a:prstGeom prst="rect">
            <a:avLst/>
          </a:prstGeom>
        </p:spPr>
      </p:pic>
    </p:spTree>
    <p:extLst>
      <p:ext uri="{BB962C8B-B14F-4D97-AF65-F5344CB8AC3E}">
        <p14:creationId xmlns:p14="http://schemas.microsoft.com/office/powerpoint/2010/main" val="2096471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hirt&#10;&#10;Description automatically generated">
            <a:extLst>
              <a:ext uri="{FF2B5EF4-FFF2-40B4-BE49-F238E27FC236}">
                <a16:creationId xmlns:a16="http://schemas.microsoft.com/office/drawing/2014/main" id="{CED20ABE-1538-C642-ABB2-FEB27FB74311}"/>
              </a:ext>
            </a:extLst>
          </p:cNvPr>
          <p:cNvPicPr>
            <a:picLocks noChangeAspect="1"/>
          </p:cNvPicPr>
          <p:nvPr/>
        </p:nvPicPr>
        <p:blipFill>
          <a:blip r:embed="rId2"/>
          <a:stretch>
            <a:fillRect/>
          </a:stretch>
        </p:blipFill>
        <p:spPr>
          <a:xfrm>
            <a:off x="3473409" y="437605"/>
            <a:ext cx="4666965" cy="5982789"/>
          </a:xfrm>
          <a:prstGeom prst="rect">
            <a:avLst/>
          </a:prstGeom>
        </p:spPr>
      </p:pic>
      <p:sp>
        <p:nvSpPr>
          <p:cNvPr id="4" name="TextBox 3">
            <a:extLst>
              <a:ext uri="{FF2B5EF4-FFF2-40B4-BE49-F238E27FC236}">
                <a16:creationId xmlns:a16="http://schemas.microsoft.com/office/drawing/2014/main" id="{04E15FAC-CDBD-1E4D-BDAD-A7E34D93F266}"/>
              </a:ext>
            </a:extLst>
          </p:cNvPr>
          <p:cNvSpPr txBox="1"/>
          <p:nvPr/>
        </p:nvSpPr>
        <p:spPr>
          <a:xfrm>
            <a:off x="4904103" y="6420394"/>
            <a:ext cx="3236271" cy="307777"/>
          </a:xfrm>
          <a:prstGeom prst="rect">
            <a:avLst/>
          </a:prstGeom>
          <a:noFill/>
        </p:spPr>
        <p:txBody>
          <a:bodyPr wrap="none" rtlCol="0">
            <a:spAutoFit/>
          </a:bodyPr>
          <a:lstStyle/>
          <a:p>
            <a:r>
              <a:rPr lang="en-US" sz="1400" dirty="0"/>
              <a:t>W.E.B. DuBois’ Atlanta Project, 1897-1910</a:t>
            </a:r>
          </a:p>
        </p:txBody>
      </p:sp>
    </p:spTree>
    <p:extLst>
      <p:ext uri="{BB962C8B-B14F-4D97-AF65-F5344CB8AC3E}">
        <p14:creationId xmlns:p14="http://schemas.microsoft.com/office/powerpoint/2010/main" val="729679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A53B4-6BF3-6F4C-B7B0-646311B7DB58}"/>
              </a:ext>
            </a:extLst>
          </p:cNvPr>
          <p:cNvSpPr>
            <a:spLocks noGrp="1"/>
          </p:cNvSpPr>
          <p:nvPr>
            <p:ph type="title"/>
          </p:nvPr>
        </p:nvSpPr>
        <p:spPr/>
        <p:txBody>
          <a:bodyPr/>
          <a:lstStyle/>
          <a:p>
            <a:r>
              <a:rPr lang="en-US" dirty="0"/>
              <a:t>Mathematical modeling</a:t>
            </a:r>
          </a:p>
        </p:txBody>
      </p:sp>
      <p:pic>
        <p:nvPicPr>
          <p:cNvPr id="4" name="Content Placeholder 3">
            <a:extLst>
              <a:ext uri="{FF2B5EF4-FFF2-40B4-BE49-F238E27FC236}">
                <a16:creationId xmlns:a16="http://schemas.microsoft.com/office/drawing/2014/main" id="{C85A00CE-E6E4-7A4A-A9BE-C617D45666BB}"/>
              </a:ext>
            </a:extLst>
          </p:cNvPr>
          <p:cNvPicPr>
            <a:picLocks noGrp="1" noChangeAspect="1"/>
          </p:cNvPicPr>
          <p:nvPr>
            <p:ph idx="1"/>
          </p:nvPr>
        </p:nvPicPr>
        <p:blipFill>
          <a:blip r:embed="rId2"/>
          <a:srcRect l="-10514" r="-10514"/>
          <a:stretch>
            <a:fillRect/>
          </a:stretch>
        </p:blipFill>
        <p:spPr>
          <a:xfrm>
            <a:off x="1857103" y="1577928"/>
            <a:ext cx="8477794" cy="4638644"/>
          </a:xfrm>
        </p:spPr>
      </p:pic>
    </p:spTree>
    <p:extLst>
      <p:ext uri="{BB962C8B-B14F-4D97-AF65-F5344CB8AC3E}">
        <p14:creationId xmlns:p14="http://schemas.microsoft.com/office/powerpoint/2010/main" val="1731021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7764-AC6A-C64B-AA5F-373EF7DB8C8B}"/>
              </a:ext>
            </a:extLst>
          </p:cNvPr>
          <p:cNvSpPr>
            <a:spLocks noGrp="1"/>
          </p:cNvSpPr>
          <p:nvPr>
            <p:ph type="ctrTitle"/>
          </p:nvPr>
        </p:nvSpPr>
        <p:spPr/>
        <p:txBody>
          <a:bodyPr/>
          <a:lstStyle/>
          <a:p>
            <a:r>
              <a:rPr lang="en-US" dirty="0"/>
              <a:t>Model 1</a:t>
            </a:r>
          </a:p>
        </p:txBody>
      </p:sp>
      <p:sp>
        <p:nvSpPr>
          <p:cNvPr id="3" name="Subtitle 2">
            <a:extLst>
              <a:ext uri="{FF2B5EF4-FFF2-40B4-BE49-F238E27FC236}">
                <a16:creationId xmlns:a16="http://schemas.microsoft.com/office/drawing/2014/main" id="{21BF9C44-B21D-BA48-B696-8A086BA069F9}"/>
              </a:ext>
            </a:extLst>
          </p:cNvPr>
          <p:cNvSpPr>
            <a:spLocks noGrp="1"/>
          </p:cNvSpPr>
          <p:nvPr>
            <p:ph type="subTitle" idx="1"/>
          </p:nvPr>
        </p:nvSpPr>
        <p:spPr/>
        <p:txBody>
          <a:bodyPr/>
          <a:lstStyle/>
          <a:p>
            <a:r>
              <a:rPr lang="en-US" dirty="0"/>
              <a:t>The Prisoner’s Dilemma </a:t>
            </a:r>
          </a:p>
        </p:txBody>
      </p:sp>
    </p:spTree>
    <p:extLst>
      <p:ext uri="{BB962C8B-B14F-4D97-AF65-F5344CB8AC3E}">
        <p14:creationId xmlns:p14="http://schemas.microsoft.com/office/powerpoint/2010/main" val="2675687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5-08 at 2.19.52 PM.png">
            <a:extLst>
              <a:ext uri="{FF2B5EF4-FFF2-40B4-BE49-F238E27FC236}">
                <a16:creationId xmlns:a16="http://schemas.microsoft.com/office/drawing/2014/main" id="{650DB726-B03D-6048-8154-F6862462943C}"/>
              </a:ext>
            </a:extLst>
          </p:cNvPr>
          <p:cNvPicPr>
            <a:picLocks noChangeAspect="1"/>
          </p:cNvPicPr>
          <p:nvPr/>
        </p:nvPicPr>
        <p:blipFill rotWithShape="1">
          <a:blip r:embed="rId2">
            <a:extLst>
              <a:ext uri="{28A0092B-C50C-407E-A947-70E740481C1C}">
                <a14:useLocalDpi xmlns:a14="http://schemas.microsoft.com/office/drawing/2010/main" val="0"/>
              </a:ext>
            </a:extLst>
          </a:blip>
          <a:srcRect b="21824"/>
          <a:stretch/>
        </p:blipFill>
        <p:spPr>
          <a:xfrm>
            <a:off x="838200" y="1554480"/>
            <a:ext cx="10630873" cy="3749040"/>
          </a:xfrm>
          <a:prstGeom prst="rect">
            <a:avLst/>
          </a:prstGeom>
        </p:spPr>
      </p:pic>
      <p:sp>
        <p:nvSpPr>
          <p:cNvPr id="3" name="Title 1">
            <a:extLst>
              <a:ext uri="{FF2B5EF4-FFF2-40B4-BE49-F238E27FC236}">
                <a16:creationId xmlns:a16="http://schemas.microsoft.com/office/drawing/2014/main" id="{912B1009-C825-F340-BFBD-5D319F4999E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The Prisoner’s Dilemma</a:t>
            </a:r>
          </a:p>
        </p:txBody>
      </p:sp>
    </p:spTree>
    <p:extLst>
      <p:ext uri="{BB962C8B-B14F-4D97-AF65-F5344CB8AC3E}">
        <p14:creationId xmlns:p14="http://schemas.microsoft.com/office/powerpoint/2010/main" val="680236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B84AFEA6-1736-1447-90B6-E8074AF964F6}"/>
              </a:ext>
            </a:extLst>
          </p:cNvPr>
          <p:cNvPicPr>
            <a:picLocks noChangeAspect="1"/>
          </p:cNvPicPr>
          <p:nvPr/>
        </p:nvPicPr>
        <p:blipFill>
          <a:blip r:embed="rId2"/>
          <a:stretch>
            <a:fillRect/>
          </a:stretch>
        </p:blipFill>
        <p:spPr>
          <a:xfrm>
            <a:off x="1422400" y="768350"/>
            <a:ext cx="9347200" cy="5321300"/>
          </a:xfrm>
          <a:prstGeom prst="rect">
            <a:avLst/>
          </a:prstGeom>
        </p:spPr>
      </p:pic>
      <p:sp>
        <p:nvSpPr>
          <p:cNvPr id="4" name="TextBox 3">
            <a:extLst>
              <a:ext uri="{FF2B5EF4-FFF2-40B4-BE49-F238E27FC236}">
                <a16:creationId xmlns:a16="http://schemas.microsoft.com/office/drawing/2014/main" id="{F2443E85-781F-734C-AE8F-0FA600F1E69A}"/>
              </a:ext>
            </a:extLst>
          </p:cNvPr>
          <p:cNvSpPr txBox="1"/>
          <p:nvPr/>
        </p:nvSpPr>
        <p:spPr>
          <a:xfrm>
            <a:off x="8369584" y="6089650"/>
            <a:ext cx="2640659" cy="307777"/>
          </a:xfrm>
          <a:prstGeom prst="rect">
            <a:avLst/>
          </a:prstGeom>
          <a:noFill/>
        </p:spPr>
        <p:txBody>
          <a:bodyPr wrap="none" rtlCol="0">
            <a:spAutoFit/>
          </a:bodyPr>
          <a:lstStyle/>
          <a:p>
            <a:r>
              <a:rPr lang="en-US" sz="1400" dirty="0"/>
              <a:t>Nicky Case, The Evolution of Trust</a:t>
            </a:r>
          </a:p>
        </p:txBody>
      </p:sp>
    </p:spTree>
    <p:extLst>
      <p:ext uri="{BB962C8B-B14F-4D97-AF65-F5344CB8AC3E}">
        <p14:creationId xmlns:p14="http://schemas.microsoft.com/office/powerpoint/2010/main" val="1365601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rawing of a person&#10;&#10;Description automatically generated">
            <a:extLst>
              <a:ext uri="{FF2B5EF4-FFF2-40B4-BE49-F238E27FC236}">
                <a16:creationId xmlns:a16="http://schemas.microsoft.com/office/drawing/2014/main" id="{DDCA5F30-893A-604D-99FE-49A9F82386DA}"/>
              </a:ext>
            </a:extLst>
          </p:cNvPr>
          <p:cNvPicPr>
            <a:picLocks noChangeAspect="1"/>
          </p:cNvPicPr>
          <p:nvPr/>
        </p:nvPicPr>
        <p:blipFill>
          <a:blip r:embed="rId2"/>
          <a:stretch>
            <a:fillRect/>
          </a:stretch>
        </p:blipFill>
        <p:spPr>
          <a:xfrm>
            <a:off x="1593850" y="1720850"/>
            <a:ext cx="9004300" cy="3416300"/>
          </a:xfrm>
          <a:prstGeom prst="rect">
            <a:avLst/>
          </a:prstGeom>
        </p:spPr>
      </p:pic>
      <p:sp>
        <p:nvSpPr>
          <p:cNvPr id="4" name="TextBox 3">
            <a:extLst>
              <a:ext uri="{FF2B5EF4-FFF2-40B4-BE49-F238E27FC236}">
                <a16:creationId xmlns:a16="http://schemas.microsoft.com/office/drawing/2014/main" id="{67BF811A-0454-C041-B439-0541FD19F98F}"/>
              </a:ext>
            </a:extLst>
          </p:cNvPr>
          <p:cNvSpPr txBox="1"/>
          <p:nvPr/>
        </p:nvSpPr>
        <p:spPr>
          <a:xfrm>
            <a:off x="8369584" y="6089650"/>
            <a:ext cx="2640659" cy="307777"/>
          </a:xfrm>
          <a:prstGeom prst="rect">
            <a:avLst/>
          </a:prstGeom>
          <a:noFill/>
        </p:spPr>
        <p:txBody>
          <a:bodyPr wrap="none" rtlCol="0">
            <a:spAutoFit/>
          </a:bodyPr>
          <a:lstStyle/>
          <a:p>
            <a:r>
              <a:rPr lang="en-US" sz="1400" dirty="0"/>
              <a:t>Nicky Case, The Evolution of Trust</a:t>
            </a:r>
          </a:p>
        </p:txBody>
      </p:sp>
    </p:spTree>
    <p:extLst>
      <p:ext uri="{BB962C8B-B14F-4D97-AF65-F5344CB8AC3E}">
        <p14:creationId xmlns:p14="http://schemas.microsoft.com/office/powerpoint/2010/main" val="588458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703D6362-7281-5B47-9BA4-E50A0D9DE6DA}"/>
              </a:ext>
            </a:extLst>
          </p:cNvPr>
          <p:cNvPicPr>
            <a:picLocks noChangeAspect="1"/>
          </p:cNvPicPr>
          <p:nvPr/>
        </p:nvPicPr>
        <p:blipFill>
          <a:blip r:embed="rId2"/>
          <a:stretch>
            <a:fillRect/>
          </a:stretch>
        </p:blipFill>
        <p:spPr>
          <a:xfrm>
            <a:off x="0" y="1732885"/>
            <a:ext cx="12192000" cy="3392230"/>
          </a:xfrm>
          <a:prstGeom prst="rect">
            <a:avLst/>
          </a:prstGeom>
        </p:spPr>
      </p:pic>
      <p:sp>
        <p:nvSpPr>
          <p:cNvPr id="4" name="TextBox 3">
            <a:extLst>
              <a:ext uri="{FF2B5EF4-FFF2-40B4-BE49-F238E27FC236}">
                <a16:creationId xmlns:a16="http://schemas.microsoft.com/office/drawing/2014/main" id="{678322C9-A8F7-C349-9796-87A86F860831}"/>
              </a:ext>
            </a:extLst>
          </p:cNvPr>
          <p:cNvSpPr txBox="1"/>
          <p:nvPr/>
        </p:nvSpPr>
        <p:spPr>
          <a:xfrm>
            <a:off x="8591653" y="5125115"/>
            <a:ext cx="2640659" cy="307777"/>
          </a:xfrm>
          <a:prstGeom prst="rect">
            <a:avLst/>
          </a:prstGeom>
          <a:noFill/>
        </p:spPr>
        <p:txBody>
          <a:bodyPr wrap="none" rtlCol="0">
            <a:spAutoFit/>
          </a:bodyPr>
          <a:lstStyle/>
          <a:p>
            <a:r>
              <a:rPr lang="en-US" sz="1400" dirty="0"/>
              <a:t>Nicky Case, The Evolution of Trust</a:t>
            </a:r>
          </a:p>
        </p:txBody>
      </p:sp>
    </p:spTree>
    <p:extLst>
      <p:ext uri="{BB962C8B-B14F-4D97-AF65-F5344CB8AC3E}">
        <p14:creationId xmlns:p14="http://schemas.microsoft.com/office/powerpoint/2010/main" val="3530681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necklace, drawing&#10;&#10;Description automatically generated">
            <a:extLst>
              <a:ext uri="{FF2B5EF4-FFF2-40B4-BE49-F238E27FC236}">
                <a16:creationId xmlns:a16="http://schemas.microsoft.com/office/drawing/2014/main" id="{B05A466E-B0F1-884C-AB89-AD691C42ED61}"/>
              </a:ext>
            </a:extLst>
          </p:cNvPr>
          <p:cNvPicPr>
            <a:picLocks noChangeAspect="1"/>
          </p:cNvPicPr>
          <p:nvPr/>
        </p:nvPicPr>
        <p:blipFill>
          <a:blip r:embed="rId2"/>
          <a:stretch>
            <a:fillRect/>
          </a:stretch>
        </p:blipFill>
        <p:spPr>
          <a:xfrm>
            <a:off x="2930319" y="0"/>
            <a:ext cx="6331362" cy="6858000"/>
          </a:xfrm>
          <a:prstGeom prst="rect">
            <a:avLst/>
          </a:prstGeom>
        </p:spPr>
      </p:pic>
      <p:sp>
        <p:nvSpPr>
          <p:cNvPr id="4" name="TextBox 3">
            <a:extLst>
              <a:ext uri="{FF2B5EF4-FFF2-40B4-BE49-F238E27FC236}">
                <a16:creationId xmlns:a16="http://schemas.microsoft.com/office/drawing/2014/main" id="{DD1C162A-CBD3-F64C-9679-B6586BA000AD}"/>
              </a:ext>
            </a:extLst>
          </p:cNvPr>
          <p:cNvSpPr txBox="1"/>
          <p:nvPr/>
        </p:nvSpPr>
        <p:spPr>
          <a:xfrm>
            <a:off x="8369584" y="6089650"/>
            <a:ext cx="2640659" cy="307777"/>
          </a:xfrm>
          <a:prstGeom prst="rect">
            <a:avLst/>
          </a:prstGeom>
          <a:noFill/>
        </p:spPr>
        <p:txBody>
          <a:bodyPr wrap="none" rtlCol="0">
            <a:spAutoFit/>
          </a:bodyPr>
          <a:lstStyle/>
          <a:p>
            <a:r>
              <a:rPr lang="en-US" sz="1400" dirty="0"/>
              <a:t>Nicky Case, The Evolution of Trust</a:t>
            </a:r>
          </a:p>
        </p:txBody>
      </p:sp>
    </p:spTree>
    <p:extLst>
      <p:ext uri="{BB962C8B-B14F-4D97-AF65-F5344CB8AC3E}">
        <p14:creationId xmlns:p14="http://schemas.microsoft.com/office/powerpoint/2010/main" val="1499132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7764-AC6A-C64B-AA5F-373EF7DB8C8B}"/>
              </a:ext>
            </a:extLst>
          </p:cNvPr>
          <p:cNvSpPr>
            <a:spLocks noGrp="1"/>
          </p:cNvSpPr>
          <p:nvPr>
            <p:ph type="ctrTitle"/>
          </p:nvPr>
        </p:nvSpPr>
        <p:spPr/>
        <p:txBody>
          <a:bodyPr/>
          <a:lstStyle/>
          <a:p>
            <a:r>
              <a:rPr lang="en-US" dirty="0"/>
              <a:t>Model 2</a:t>
            </a:r>
          </a:p>
        </p:txBody>
      </p:sp>
      <p:sp>
        <p:nvSpPr>
          <p:cNvPr id="3" name="Subtitle 2">
            <a:extLst>
              <a:ext uri="{FF2B5EF4-FFF2-40B4-BE49-F238E27FC236}">
                <a16:creationId xmlns:a16="http://schemas.microsoft.com/office/drawing/2014/main" id="{21BF9C44-B21D-BA48-B696-8A086BA069F9}"/>
              </a:ext>
            </a:extLst>
          </p:cNvPr>
          <p:cNvSpPr>
            <a:spLocks noGrp="1"/>
          </p:cNvSpPr>
          <p:nvPr>
            <p:ph type="subTitle" idx="1"/>
          </p:nvPr>
        </p:nvSpPr>
        <p:spPr/>
        <p:txBody>
          <a:bodyPr/>
          <a:lstStyle/>
          <a:p>
            <a:r>
              <a:rPr lang="en-US" dirty="0"/>
              <a:t>U.S. Law and Public Policy</a:t>
            </a:r>
          </a:p>
        </p:txBody>
      </p:sp>
    </p:spTree>
    <p:extLst>
      <p:ext uri="{BB962C8B-B14F-4D97-AF65-F5344CB8AC3E}">
        <p14:creationId xmlns:p14="http://schemas.microsoft.com/office/powerpoint/2010/main" val="911185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D9F022-21DD-CE41-8B6A-74B43EAEC0FB}"/>
              </a:ext>
            </a:extLst>
          </p:cNvPr>
          <p:cNvPicPr>
            <a:picLocks noChangeAspect="1"/>
          </p:cNvPicPr>
          <p:nvPr/>
        </p:nvPicPr>
        <p:blipFill>
          <a:blip r:embed="rId2"/>
          <a:stretch>
            <a:fillRect/>
          </a:stretch>
        </p:blipFill>
        <p:spPr>
          <a:xfrm>
            <a:off x="2434765" y="766089"/>
            <a:ext cx="7322469" cy="4906052"/>
          </a:xfrm>
          <a:prstGeom prst="rect">
            <a:avLst/>
          </a:prstGeom>
        </p:spPr>
      </p:pic>
    </p:spTree>
    <p:extLst>
      <p:ext uri="{BB962C8B-B14F-4D97-AF65-F5344CB8AC3E}">
        <p14:creationId xmlns:p14="http://schemas.microsoft.com/office/powerpoint/2010/main" val="158958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712B-0D18-484A-85EA-9DE59B5DCD47}"/>
              </a:ext>
            </a:extLst>
          </p:cNvPr>
          <p:cNvSpPr>
            <a:spLocks noGrp="1"/>
          </p:cNvSpPr>
          <p:nvPr>
            <p:ph type="title"/>
          </p:nvPr>
        </p:nvSpPr>
        <p:spPr/>
        <p:txBody>
          <a:bodyPr/>
          <a:lstStyle/>
          <a:p>
            <a:r>
              <a:rPr lang="en-US" dirty="0"/>
              <a:t>Overview of the Talk</a:t>
            </a:r>
          </a:p>
        </p:txBody>
      </p:sp>
      <p:sp>
        <p:nvSpPr>
          <p:cNvPr id="3" name="Content Placeholder 2">
            <a:extLst>
              <a:ext uri="{FF2B5EF4-FFF2-40B4-BE49-F238E27FC236}">
                <a16:creationId xmlns:a16="http://schemas.microsoft.com/office/drawing/2014/main" id="{EE2DD136-97EB-2D4D-AC8B-0FE2C37C6118}"/>
              </a:ext>
            </a:extLst>
          </p:cNvPr>
          <p:cNvSpPr>
            <a:spLocks noGrp="1"/>
          </p:cNvSpPr>
          <p:nvPr>
            <p:ph idx="1"/>
          </p:nvPr>
        </p:nvSpPr>
        <p:spPr/>
        <p:txBody>
          <a:bodyPr/>
          <a:lstStyle/>
          <a:p>
            <a:r>
              <a:rPr lang="en-US" dirty="0">
                <a:latin typeface="+mj-lt"/>
              </a:rPr>
              <a:t>Part 1: History, theory; justice</a:t>
            </a:r>
          </a:p>
          <a:p>
            <a:endParaRPr lang="en-US" dirty="0">
              <a:latin typeface="+mj-lt"/>
            </a:endParaRPr>
          </a:p>
          <a:p>
            <a:endParaRPr lang="en-US" dirty="0">
              <a:latin typeface="+mj-lt"/>
            </a:endParaRPr>
          </a:p>
          <a:p>
            <a:r>
              <a:rPr lang="en-US" dirty="0">
                <a:latin typeface="+mj-lt"/>
              </a:rPr>
              <a:t>Part 2: Mathematical models</a:t>
            </a:r>
          </a:p>
          <a:p>
            <a:endParaRPr lang="is-IS" dirty="0">
              <a:latin typeface="+mj-lt"/>
            </a:endParaRPr>
          </a:p>
          <a:p>
            <a:endParaRPr lang="is-IS" dirty="0">
              <a:latin typeface="+mj-lt"/>
            </a:endParaRPr>
          </a:p>
          <a:p>
            <a:r>
              <a:rPr lang="en-US" dirty="0">
                <a:latin typeface="+mj-lt"/>
              </a:rPr>
              <a:t>Part 3: Community work, the youth, futurity</a:t>
            </a:r>
          </a:p>
        </p:txBody>
      </p:sp>
    </p:spTree>
    <p:extLst>
      <p:ext uri="{BB962C8B-B14F-4D97-AF65-F5344CB8AC3E}">
        <p14:creationId xmlns:p14="http://schemas.microsoft.com/office/powerpoint/2010/main" val="3108116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9E570E-031E-A344-8E9B-A04626C93549}"/>
              </a:ext>
            </a:extLst>
          </p:cNvPr>
          <p:cNvPicPr>
            <a:picLocks noChangeAspect="1"/>
          </p:cNvPicPr>
          <p:nvPr/>
        </p:nvPicPr>
        <p:blipFill>
          <a:blip r:embed="rId2"/>
          <a:stretch>
            <a:fillRect/>
          </a:stretch>
        </p:blipFill>
        <p:spPr>
          <a:xfrm>
            <a:off x="2314037" y="744584"/>
            <a:ext cx="7563926" cy="5067829"/>
          </a:xfrm>
          <a:prstGeom prst="rect">
            <a:avLst/>
          </a:prstGeom>
        </p:spPr>
      </p:pic>
    </p:spTree>
    <p:extLst>
      <p:ext uri="{BB962C8B-B14F-4D97-AF65-F5344CB8AC3E}">
        <p14:creationId xmlns:p14="http://schemas.microsoft.com/office/powerpoint/2010/main" val="831151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1EAF392-031E-3C4A-A364-66A9A4AF87CC}"/>
              </a:ext>
            </a:extLst>
          </p:cNvPr>
          <p:cNvPicPr>
            <a:picLocks noChangeAspect="1"/>
          </p:cNvPicPr>
          <p:nvPr/>
        </p:nvPicPr>
        <p:blipFill>
          <a:blip r:embed="rId2"/>
          <a:srcRect l="-11071" r="-11071"/>
          <a:stretch>
            <a:fillRect/>
          </a:stretch>
        </p:blipFill>
        <p:spPr>
          <a:xfrm>
            <a:off x="1563188" y="942557"/>
            <a:ext cx="9065623" cy="4972885"/>
          </a:xfrm>
          <a:prstGeom prst="rect">
            <a:avLst/>
          </a:prstGeom>
        </p:spPr>
      </p:pic>
    </p:spTree>
    <p:extLst>
      <p:ext uri="{BB962C8B-B14F-4D97-AF65-F5344CB8AC3E}">
        <p14:creationId xmlns:p14="http://schemas.microsoft.com/office/powerpoint/2010/main" val="1049374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Content Placeholder 3">
            <a:extLst>
              <a:ext uri="{FF2B5EF4-FFF2-40B4-BE49-F238E27FC236}">
                <a16:creationId xmlns:a16="http://schemas.microsoft.com/office/drawing/2014/main" id="{BD3CD318-1612-1741-A6F4-AE41E7986205}"/>
              </a:ext>
            </a:extLst>
          </p:cNvPr>
          <p:cNvPicPr>
            <a:picLocks noChangeAspect="1"/>
          </p:cNvPicPr>
          <p:nvPr/>
        </p:nvPicPr>
        <p:blipFill>
          <a:blip r:embed="rId2"/>
          <a:srcRect l="-11071" r="-11071"/>
          <a:stretch>
            <a:fillRect/>
          </a:stretch>
        </p:blipFill>
        <p:spPr>
          <a:xfrm>
            <a:off x="1550624" y="935665"/>
            <a:ext cx="9090752" cy="4986669"/>
          </a:xfrm>
          <a:prstGeom prst="rect">
            <a:avLst/>
          </a:prstGeom>
        </p:spPr>
      </p:pic>
    </p:spTree>
    <p:extLst>
      <p:ext uri="{BB962C8B-B14F-4D97-AF65-F5344CB8AC3E}">
        <p14:creationId xmlns:p14="http://schemas.microsoft.com/office/powerpoint/2010/main" val="208678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Spatial Analyses</a:t>
            </a:r>
          </a:p>
        </p:txBody>
      </p:sp>
      <p:pic>
        <p:nvPicPr>
          <p:cNvPr id="7" name="Content Placeholder 6"/>
          <p:cNvPicPr>
            <a:picLocks noGrp="1" noChangeAspect="1"/>
          </p:cNvPicPr>
          <p:nvPr>
            <p:ph sz="half" idx="1"/>
          </p:nvPr>
        </p:nvPicPr>
        <p:blipFill>
          <a:blip r:embed="rId3"/>
          <a:srcRect t="-31259" b="-31259"/>
          <a:stretch>
            <a:fillRect/>
          </a:stretch>
        </p:blipFill>
        <p:spPr>
          <a:xfrm>
            <a:off x="1810868" y="496271"/>
            <a:ext cx="4274800" cy="5261367"/>
          </a:xfrm>
        </p:spPr>
      </p:pic>
      <p:sp>
        <p:nvSpPr>
          <p:cNvPr id="6" name="Content Placeholder 5"/>
          <p:cNvSpPr>
            <a:spLocks noGrp="1"/>
          </p:cNvSpPr>
          <p:nvPr>
            <p:ph sz="half" idx="2"/>
          </p:nvPr>
        </p:nvSpPr>
        <p:spPr>
          <a:xfrm>
            <a:off x="6223786" y="1423871"/>
            <a:ext cx="3807694" cy="4848864"/>
          </a:xfrm>
        </p:spPr>
        <p:txBody>
          <a:bodyPr>
            <a:normAutofit fontScale="85000" lnSpcReduction="20000"/>
          </a:bodyPr>
          <a:lstStyle/>
          <a:p>
            <a:r>
              <a:rPr lang="en-US" dirty="0"/>
              <a:t>Redlining</a:t>
            </a:r>
          </a:p>
          <a:p>
            <a:pPr lvl="1"/>
            <a:r>
              <a:rPr lang="en-US" dirty="0"/>
              <a:t>Practice of denying services, either directly or through selectively raising prices, to residents of certain geographical areas based on the racial, ethnic, and class makeups of areas.</a:t>
            </a:r>
          </a:p>
          <a:p>
            <a:r>
              <a:rPr lang="en-US" dirty="0"/>
              <a:t>Spotlights U.S. historical </a:t>
            </a:r>
            <a:r>
              <a:rPr lang="en-US" u="sng" dirty="0"/>
              <a:t>narratives of geography </a:t>
            </a:r>
            <a:r>
              <a:rPr lang="en-US" dirty="0"/>
              <a:t>related to colonization (Native Americans), slavery (Blacks), and migration (non-Whites, and White lower classes).</a:t>
            </a:r>
          </a:p>
          <a:p>
            <a:r>
              <a:rPr lang="en-US" dirty="0"/>
              <a:t>Focuses issues of social justice to geo-spatial contexts</a:t>
            </a:r>
          </a:p>
        </p:txBody>
      </p:sp>
      <p:sp>
        <p:nvSpPr>
          <p:cNvPr id="8" name="TextBox 7"/>
          <p:cNvSpPr txBox="1"/>
          <p:nvPr/>
        </p:nvSpPr>
        <p:spPr>
          <a:xfrm>
            <a:off x="2035305" y="5103185"/>
            <a:ext cx="3940175" cy="1169551"/>
          </a:xfrm>
          <a:prstGeom prst="rect">
            <a:avLst/>
          </a:prstGeom>
          <a:noFill/>
        </p:spPr>
        <p:txBody>
          <a:bodyPr wrap="square" rtlCol="0">
            <a:spAutoFit/>
          </a:bodyPr>
          <a:lstStyle/>
          <a:p>
            <a:r>
              <a:rPr lang="en-US" sz="1400" b="1" dirty="0"/>
              <a:t>Above</a:t>
            </a:r>
            <a:r>
              <a:rPr lang="en-US" sz="1400" dirty="0"/>
              <a:t>. HOLC 1936 security map of Philadelphia, PA showing redlining of lower income neighborhoods.[1] Households and businesses in the red zones could not get mortgages or business loans.</a:t>
            </a:r>
          </a:p>
        </p:txBody>
      </p:sp>
    </p:spTree>
    <p:extLst>
      <p:ext uri="{BB962C8B-B14F-4D97-AF65-F5344CB8AC3E}">
        <p14:creationId xmlns:p14="http://schemas.microsoft.com/office/powerpoint/2010/main" val="3102702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sioux.jpg">
            <a:extLst>
              <a:ext uri="{FF2B5EF4-FFF2-40B4-BE49-F238E27FC236}">
                <a16:creationId xmlns:a16="http://schemas.microsoft.com/office/drawing/2014/main" id="{42D4E61C-EF52-704D-B82F-D0ECB6EEC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83" y="1311658"/>
            <a:ext cx="4733969" cy="4234683"/>
          </a:xfrm>
          <a:prstGeom prst="rect">
            <a:avLst/>
          </a:prstGeom>
        </p:spPr>
      </p:pic>
      <p:pic>
        <p:nvPicPr>
          <p:cNvPr id="4" name="Picture 3">
            <a:extLst>
              <a:ext uri="{FF2B5EF4-FFF2-40B4-BE49-F238E27FC236}">
                <a16:creationId xmlns:a16="http://schemas.microsoft.com/office/drawing/2014/main" id="{D1668E3B-6B3A-0F4C-967A-3ADDD0260EDD}"/>
              </a:ext>
            </a:extLst>
          </p:cNvPr>
          <p:cNvPicPr>
            <a:picLocks noChangeAspect="1"/>
          </p:cNvPicPr>
          <p:nvPr/>
        </p:nvPicPr>
        <p:blipFill>
          <a:blip r:embed="rId3"/>
          <a:stretch>
            <a:fillRect/>
          </a:stretch>
        </p:blipFill>
        <p:spPr>
          <a:xfrm>
            <a:off x="5666684" y="1311657"/>
            <a:ext cx="5641690" cy="4234683"/>
          </a:xfrm>
          <a:prstGeom prst="rect">
            <a:avLst/>
          </a:prstGeom>
        </p:spPr>
      </p:pic>
    </p:spTree>
    <p:extLst>
      <p:ext uri="{BB962C8B-B14F-4D97-AF65-F5344CB8AC3E}">
        <p14:creationId xmlns:p14="http://schemas.microsoft.com/office/powerpoint/2010/main" val="962145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Dividing Walls (Short, 2011)</a:t>
            </a:r>
          </a:p>
        </p:txBody>
      </p:sp>
      <p:sp>
        <p:nvSpPr>
          <p:cNvPr id="3" name="Content Placeholder 2"/>
          <p:cNvSpPr>
            <a:spLocks noGrp="1"/>
          </p:cNvSpPr>
          <p:nvPr>
            <p:ph idx="1"/>
          </p:nvPr>
        </p:nvSpPr>
        <p:spPr>
          <a:xfrm>
            <a:off x="838200" y="1368073"/>
            <a:ext cx="10515599" cy="4763207"/>
          </a:xfrm>
        </p:spPr>
        <p:txBody>
          <a:bodyPr>
            <a:normAutofit/>
          </a:bodyPr>
          <a:lstStyle/>
          <a:p>
            <a:pPr lvl="1"/>
            <a:r>
              <a:rPr lang="en-US" b="1" dirty="0">
                <a:solidFill>
                  <a:srgbClr val="0000FF"/>
                </a:solidFill>
              </a:rPr>
              <a:t>Topography</a:t>
            </a:r>
            <a:r>
              <a:rPr lang="en-US" dirty="0"/>
              <a:t> is a </a:t>
            </a:r>
            <a:r>
              <a:rPr lang="en-US" dirty="0">
                <a:solidFill>
                  <a:srgbClr val="FF0000"/>
                </a:solidFill>
              </a:rPr>
              <a:t>branch of geography </a:t>
            </a:r>
            <a:r>
              <a:rPr lang="en-US" dirty="0"/>
              <a:t>concerned with the natural and constructed features on the surface of land, such as mountains, lakes, roads, and buildings.</a:t>
            </a:r>
          </a:p>
          <a:p>
            <a:pPr lvl="1"/>
            <a:r>
              <a:rPr lang="en-US" b="1" dirty="0">
                <a:solidFill>
                  <a:srgbClr val="0000FF"/>
                </a:solidFill>
              </a:rPr>
              <a:t>Topology</a:t>
            </a:r>
            <a:r>
              <a:rPr lang="en-US" dirty="0"/>
              <a:t> is a </a:t>
            </a:r>
            <a:r>
              <a:rPr lang="en-US" dirty="0">
                <a:solidFill>
                  <a:srgbClr val="FF0000"/>
                </a:solidFill>
              </a:rPr>
              <a:t>branch of mathematics </a:t>
            </a:r>
            <a:r>
              <a:rPr lang="en-US" dirty="0"/>
              <a:t>concerned with the distortion of shapes. Short (2011) explores topological problems using topography.</a:t>
            </a:r>
          </a:p>
          <a:p>
            <a:pPr lvl="1"/>
            <a:endParaRPr lang="en-US" dirty="0"/>
          </a:p>
          <a:p>
            <a:pPr marL="0" indent="0">
              <a:buNone/>
            </a:pPr>
            <a:r>
              <a:rPr lang="en-US" dirty="0"/>
              <a:t>There is an island containing </a:t>
            </a:r>
            <a:r>
              <a:rPr lang="en-US" b="1" dirty="0"/>
              <a:t>four towns </a:t>
            </a:r>
            <a:r>
              <a:rPr lang="en-US" dirty="0"/>
              <a:t>—</a:t>
            </a:r>
          </a:p>
          <a:p>
            <a:pPr marL="228600" lvl="1" indent="0">
              <a:buNone/>
            </a:pPr>
            <a:r>
              <a:rPr lang="en-US" dirty="0"/>
              <a:t>the </a:t>
            </a:r>
            <a:r>
              <a:rPr lang="en-US" b="1" dirty="0">
                <a:solidFill>
                  <a:schemeClr val="accent6">
                    <a:lumMod val="75000"/>
                  </a:schemeClr>
                </a:solidFill>
              </a:rPr>
              <a:t>green</a:t>
            </a:r>
            <a:r>
              <a:rPr lang="en-US" b="1" dirty="0"/>
              <a:t> tribe </a:t>
            </a:r>
            <a:r>
              <a:rPr lang="en-US" dirty="0"/>
              <a:t>live in two of the towns</a:t>
            </a:r>
          </a:p>
          <a:p>
            <a:pPr marL="228600" lvl="1" indent="0">
              <a:buNone/>
            </a:pPr>
            <a:r>
              <a:rPr lang="en-US" dirty="0"/>
              <a:t>and the </a:t>
            </a:r>
            <a:r>
              <a:rPr lang="en-US" b="1" dirty="0">
                <a:solidFill>
                  <a:schemeClr val="accent3">
                    <a:lumMod val="75000"/>
                  </a:schemeClr>
                </a:solidFill>
              </a:rPr>
              <a:t>blue </a:t>
            </a:r>
            <a:r>
              <a:rPr lang="en-US" b="1" dirty="0"/>
              <a:t>tribe </a:t>
            </a:r>
            <a:r>
              <a:rPr lang="en-US" dirty="0"/>
              <a:t>in the other two.</a:t>
            </a:r>
          </a:p>
          <a:p>
            <a:pPr marL="228600" lvl="1" indent="0">
              <a:buNone/>
            </a:pPr>
            <a:endParaRPr lang="en-US" dirty="0"/>
          </a:p>
          <a:p>
            <a:pPr marL="228600" lvl="1" indent="0">
              <a:buNone/>
            </a:pPr>
            <a:r>
              <a:rPr lang="en-US" dirty="0"/>
              <a:t>The </a:t>
            </a:r>
            <a:r>
              <a:rPr lang="en-US" dirty="0">
                <a:solidFill>
                  <a:srgbClr val="FF0000"/>
                </a:solidFill>
              </a:rPr>
              <a:t>red line </a:t>
            </a:r>
            <a:r>
              <a:rPr lang="en-US" dirty="0"/>
              <a:t>represents a dividing wall separating </a:t>
            </a:r>
          </a:p>
          <a:p>
            <a:pPr marL="228600" lvl="1" indent="0">
              <a:buNone/>
            </a:pPr>
            <a:r>
              <a:rPr lang="en-US" dirty="0"/>
              <a:t>the blue towns from the green towns.</a:t>
            </a:r>
          </a:p>
        </p:txBody>
      </p:sp>
      <p:pic>
        <p:nvPicPr>
          <p:cNvPr id="5" name="Picture 4"/>
          <p:cNvPicPr>
            <a:picLocks noChangeAspect="1"/>
          </p:cNvPicPr>
          <p:nvPr/>
        </p:nvPicPr>
        <p:blipFill>
          <a:blip r:embed="rId2"/>
          <a:stretch>
            <a:fillRect/>
          </a:stretch>
        </p:blipFill>
        <p:spPr>
          <a:xfrm>
            <a:off x="7506424" y="3295487"/>
            <a:ext cx="2552700" cy="3035300"/>
          </a:xfrm>
          <a:prstGeom prst="rect">
            <a:avLst/>
          </a:prstGeom>
        </p:spPr>
      </p:pic>
    </p:spTree>
    <p:extLst>
      <p:ext uri="{BB962C8B-B14F-4D97-AF65-F5344CB8AC3E}">
        <p14:creationId xmlns:p14="http://schemas.microsoft.com/office/powerpoint/2010/main" val="1460980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1783" y="579384"/>
            <a:ext cx="4713785" cy="5272776"/>
          </a:xfrm>
        </p:spPr>
        <p:txBody>
          <a:bodyPr>
            <a:normAutofit/>
          </a:bodyPr>
          <a:lstStyle/>
          <a:p>
            <a:pPr marL="0" indent="0">
              <a:buNone/>
            </a:pPr>
            <a:r>
              <a:rPr lang="en-US" b="1" dirty="0">
                <a:solidFill>
                  <a:srgbClr val="262626"/>
                </a:solidFill>
              </a:rPr>
              <a:t>Theorem 1.</a:t>
            </a:r>
            <a:r>
              <a:rPr lang="en-US" dirty="0">
                <a:solidFill>
                  <a:srgbClr val="262626"/>
                </a:solidFill>
              </a:rPr>
              <a:t> Given any configuration of blue and green towns, there is a dividing wall that separates blue towns from green towns.</a:t>
            </a:r>
          </a:p>
          <a:p>
            <a:pPr marL="0" indent="0" algn="ctr">
              <a:buNone/>
            </a:pPr>
            <a:endParaRPr lang="en-US" dirty="0"/>
          </a:p>
          <a:p>
            <a:pPr marL="0" indent="0" algn="ctr">
              <a:buNone/>
            </a:pPr>
            <a:r>
              <a:rPr lang="en-US" b="1" dirty="0">
                <a:solidFill>
                  <a:srgbClr val="000000"/>
                </a:solidFill>
              </a:rPr>
              <a:t>Is there a dividing wall?</a:t>
            </a:r>
          </a:p>
          <a:p>
            <a:pPr marL="0" indent="0">
              <a:buNone/>
            </a:pPr>
            <a:endParaRPr lang="en-US" dirty="0">
              <a:solidFill>
                <a:srgbClr val="FF0000"/>
              </a:solidFill>
            </a:endParaRPr>
          </a:p>
          <a:p>
            <a:pPr marL="0" indent="0">
              <a:buNone/>
            </a:pPr>
            <a:r>
              <a:rPr lang="en-US" dirty="0">
                <a:solidFill>
                  <a:schemeClr val="tx1">
                    <a:lumMod val="85000"/>
                    <a:lumOff val="15000"/>
                  </a:schemeClr>
                </a:solidFill>
              </a:rPr>
              <a:t>What mathematical tools and notes do we need to prove this theorem?</a:t>
            </a:r>
          </a:p>
        </p:txBody>
      </p:sp>
      <p:pic>
        <p:nvPicPr>
          <p:cNvPr id="5" name="Picture 4"/>
          <p:cNvPicPr>
            <a:picLocks noChangeAspect="1"/>
          </p:cNvPicPr>
          <p:nvPr/>
        </p:nvPicPr>
        <p:blipFill>
          <a:blip r:embed="rId2"/>
          <a:stretch>
            <a:fillRect/>
          </a:stretch>
        </p:blipFill>
        <p:spPr>
          <a:xfrm>
            <a:off x="6890387" y="1201170"/>
            <a:ext cx="3388578" cy="4029204"/>
          </a:xfrm>
          <a:prstGeom prst="rect">
            <a:avLst/>
          </a:prstGeom>
        </p:spPr>
      </p:pic>
    </p:spTree>
    <p:extLst>
      <p:ext uri="{BB962C8B-B14F-4D97-AF65-F5344CB8AC3E}">
        <p14:creationId xmlns:p14="http://schemas.microsoft.com/office/powerpoint/2010/main" val="883149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9866" y="991581"/>
            <a:ext cx="4387814" cy="5095710"/>
          </a:xfrm>
        </p:spPr>
        <p:txBody>
          <a:bodyPr>
            <a:normAutofit lnSpcReduction="10000"/>
          </a:bodyPr>
          <a:lstStyle/>
          <a:p>
            <a:pPr marL="0" indent="0">
              <a:buNone/>
            </a:pPr>
            <a:r>
              <a:rPr lang="en-US" b="1" dirty="0">
                <a:solidFill>
                  <a:srgbClr val="262626"/>
                </a:solidFill>
              </a:rPr>
              <a:t>Theorem 1.</a:t>
            </a:r>
            <a:r>
              <a:rPr lang="en-US" dirty="0">
                <a:solidFill>
                  <a:srgbClr val="262626"/>
                </a:solidFill>
              </a:rPr>
              <a:t> Given any configuration of blue and green towns, there is a dividing wall that separates blue towns from green towns.</a:t>
            </a:r>
          </a:p>
          <a:p>
            <a:pPr marL="0" indent="0">
              <a:buNone/>
            </a:pPr>
            <a:endParaRPr lang="en-US" dirty="0"/>
          </a:p>
          <a:p>
            <a:pPr marL="0" indent="0" algn="ctr">
              <a:buNone/>
            </a:pPr>
            <a:r>
              <a:rPr lang="en-US" dirty="0">
                <a:solidFill>
                  <a:srgbClr val="FF0000"/>
                </a:solidFill>
              </a:rPr>
              <a:t>Is there a dividing wall?</a:t>
            </a:r>
          </a:p>
          <a:p>
            <a:pPr marL="0" indent="0">
              <a:buNone/>
            </a:pPr>
            <a:endParaRPr lang="en-US" dirty="0">
              <a:solidFill>
                <a:srgbClr val="FF0000"/>
              </a:solidFill>
            </a:endParaRPr>
          </a:p>
          <a:p>
            <a:pPr marL="0" indent="0">
              <a:buNone/>
            </a:pPr>
            <a:r>
              <a:rPr lang="en-US" dirty="0">
                <a:solidFill>
                  <a:schemeClr val="tx1">
                    <a:lumMod val="85000"/>
                    <a:lumOff val="15000"/>
                  </a:schemeClr>
                </a:solidFill>
              </a:rPr>
              <a:t>What mathematical tools and notes do we need to prove this theorem?</a:t>
            </a:r>
          </a:p>
        </p:txBody>
      </p:sp>
      <p:pic>
        <p:nvPicPr>
          <p:cNvPr id="6" name="Picture 5"/>
          <p:cNvPicPr>
            <a:picLocks noChangeAspect="1"/>
          </p:cNvPicPr>
          <p:nvPr/>
        </p:nvPicPr>
        <p:blipFill>
          <a:blip r:embed="rId2"/>
          <a:stretch>
            <a:fillRect/>
          </a:stretch>
        </p:blipFill>
        <p:spPr>
          <a:xfrm>
            <a:off x="6956652" y="1407202"/>
            <a:ext cx="3400681" cy="4043596"/>
          </a:xfrm>
          <a:prstGeom prst="rect">
            <a:avLst/>
          </a:prstGeom>
        </p:spPr>
      </p:pic>
    </p:spTree>
    <p:extLst>
      <p:ext uri="{BB962C8B-B14F-4D97-AF65-F5344CB8AC3E}">
        <p14:creationId xmlns:p14="http://schemas.microsoft.com/office/powerpoint/2010/main" val="352815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7764-AC6A-C64B-AA5F-373EF7DB8C8B}"/>
              </a:ext>
            </a:extLst>
          </p:cNvPr>
          <p:cNvSpPr>
            <a:spLocks noGrp="1"/>
          </p:cNvSpPr>
          <p:nvPr>
            <p:ph type="ctrTitle"/>
          </p:nvPr>
        </p:nvSpPr>
        <p:spPr/>
        <p:txBody>
          <a:bodyPr/>
          <a:lstStyle/>
          <a:p>
            <a:r>
              <a:rPr lang="en-US" dirty="0"/>
              <a:t>Model 3</a:t>
            </a:r>
          </a:p>
        </p:txBody>
      </p:sp>
      <p:sp>
        <p:nvSpPr>
          <p:cNvPr id="3" name="Subtitle 2">
            <a:extLst>
              <a:ext uri="{FF2B5EF4-FFF2-40B4-BE49-F238E27FC236}">
                <a16:creationId xmlns:a16="http://schemas.microsoft.com/office/drawing/2014/main" id="{21BF9C44-B21D-BA48-B696-8A086BA069F9}"/>
              </a:ext>
            </a:extLst>
          </p:cNvPr>
          <p:cNvSpPr>
            <a:spLocks noGrp="1"/>
          </p:cNvSpPr>
          <p:nvPr>
            <p:ph type="subTitle" idx="1"/>
          </p:nvPr>
        </p:nvSpPr>
        <p:spPr/>
        <p:txBody>
          <a:bodyPr/>
          <a:lstStyle/>
          <a:p>
            <a:r>
              <a:rPr lang="en-US" dirty="0"/>
              <a:t>Neighborhood Composition</a:t>
            </a:r>
          </a:p>
        </p:txBody>
      </p:sp>
    </p:spTree>
    <p:extLst>
      <p:ext uri="{BB962C8B-B14F-4D97-AF65-F5344CB8AC3E}">
        <p14:creationId xmlns:p14="http://schemas.microsoft.com/office/powerpoint/2010/main" val="3081575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40526" y="1129405"/>
            <a:ext cx="10110651" cy="4616648"/>
          </a:xfrm>
          <a:prstGeom prst="rect">
            <a:avLst/>
          </a:prstGeom>
          <a:noFill/>
        </p:spPr>
        <p:txBody>
          <a:bodyPr wrap="square" rtlCol="0">
            <a:spAutoFit/>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dirty="0"/>
              <a:t>𝑏</a:t>
            </a:r>
            <a:r>
              <a:rPr lang="en-US" baseline="-25000" dirty="0" err="1"/>
              <a:t>i</a:t>
            </a:r>
            <a:r>
              <a:rPr lang="en-US" dirty="0"/>
              <a:t> = the population of group 1</a:t>
            </a:r>
            <a:r>
              <a:rPr lang="en-US" baseline="30000" dirty="0"/>
              <a:t>th</a:t>
            </a:r>
            <a:r>
              <a:rPr lang="en-US" dirty="0"/>
              <a:t> area</a:t>
            </a:r>
          </a:p>
          <a:p>
            <a:endParaRPr lang="en-US" dirty="0"/>
          </a:p>
          <a:p>
            <a:r>
              <a:rPr lang="en-US" dirty="0"/>
              <a:t>𝐵 = the total population for group 1 in the larger geographic area</a:t>
            </a:r>
          </a:p>
          <a:p>
            <a:endParaRPr lang="en-US" dirty="0"/>
          </a:p>
          <a:p>
            <a:r>
              <a:rPr lang="en-US" dirty="0"/>
              <a:t>𝑤</a:t>
            </a:r>
            <a:r>
              <a:rPr lang="en-US" baseline="-25000" dirty="0" err="1"/>
              <a:t>i</a:t>
            </a:r>
            <a:r>
              <a:rPr lang="en-US" dirty="0"/>
              <a:t> = the population of group 2 in the </a:t>
            </a:r>
            <a:r>
              <a:rPr lang="en-US" dirty="0" err="1"/>
              <a:t>i</a:t>
            </a:r>
            <a:r>
              <a:rPr lang="en-US" baseline="30000" dirty="0" err="1"/>
              <a:t>th</a:t>
            </a:r>
            <a:r>
              <a:rPr lang="en-US" dirty="0"/>
              <a:t> area</a:t>
            </a:r>
          </a:p>
          <a:p>
            <a:endParaRPr lang="en-US" dirty="0"/>
          </a:p>
          <a:p>
            <a:r>
              <a:rPr lang="en-US" dirty="0"/>
              <a:t>𝑊 = the total population for group 2 in the larger geographic area</a:t>
            </a:r>
          </a:p>
        </p:txBody>
      </p:sp>
      <p:pic>
        <p:nvPicPr>
          <p:cNvPr id="8" name="Content Placeholder 7"/>
          <p:cNvPicPr>
            <a:picLocks noGrp="1" noChangeAspect="1"/>
          </p:cNvPicPr>
          <p:nvPr>
            <p:ph idx="1"/>
          </p:nvPr>
        </p:nvPicPr>
        <p:blipFill>
          <a:blip r:embed="rId3"/>
          <a:srcRect l="6409" r="6409"/>
          <a:stretch>
            <a:fillRect/>
          </a:stretch>
        </p:blipFill>
        <p:spPr>
          <a:xfrm>
            <a:off x="3861709" y="1685077"/>
            <a:ext cx="4268283" cy="2341337"/>
          </a:xfrm>
        </p:spPr>
      </p:pic>
      <p:sp>
        <p:nvSpPr>
          <p:cNvPr id="6" name="Title 1">
            <a:extLst>
              <a:ext uri="{FF2B5EF4-FFF2-40B4-BE49-F238E27FC236}">
                <a16:creationId xmlns:a16="http://schemas.microsoft.com/office/drawing/2014/main" id="{04590B0E-C8BB-8D4B-9287-333102CFBF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Index of Dissimilarity</a:t>
            </a:r>
          </a:p>
        </p:txBody>
      </p:sp>
    </p:spTree>
    <p:extLst>
      <p:ext uri="{BB962C8B-B14F-4D97-AF65-F5344CB8AC3E}">
        <p14:creationId xmlns:p14="http://schemas.microsoft.com/office/powerpoint/2010/main" val="1044702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in front of a window posing for the camera&#10;&#10;Description automatically generated">
            <a:extLst>
              <a:ext uri="{FF2B5EF4-FFF2-40B4-BE49-F238E27FC236}">
                <a16:creationId xmlns:a16="http://schemas.microsoft.com/office/drawing/2014/main" id="{C415A777-2709-4948-B0C8-6B71823BF433}"/>
              </a:ext>
            </a:extLst>
          </p:cNvPr>
          <p:cNvPicPr>
            <a:picLocks noChangeAspect="1"/>
          </p:cNvPicPr>
          <p:nvPr/>
        </p:nvPicPr>
        <p:blipFill rotWithShape="1">
          <a:blip r:embed="rId3"/>
          <a:srcRect l="1840" r="290"/>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9" name="Freeform: Shape 1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AD712B-0D18-484A-85EA-9DE59B5DCD47}"/>
              </a:ext>
            </a:extLst>
          </p:cNvPr>
          <p:cNvSpPr>
            <a:spLocks noGrp="1"/>
          </p:cNvSpPr>
          <p:nvPr>
            <p:ph type="title"/>
          </p:nvPr>
        </p:nvSpPr>
        <p:spPr>
          <a:xfrm>
            <a:off x="371094" y="1161288"/>
            <a:ext cx="3438144" cy="1125728"/>
          </a:xfrm>
        </p:spPr>
        <p:txBody>
          <a:bodyPr anchor="b">
            <a:normAutofit/>
          </a:bodyPr>
          <a:lstStyle/>
          <a:p>
            <a:r>
              <a:rPr lang="en-US" sz="2800"/>
              <a:t>Overview of the Talk</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E2DD136-97EB-2D4D-AC8B-0FE2C37C6118}"/>
              </a:ext>
            </a:extLst>
          </p:cNvPr>
          <p:cNvSpPr>
            <a:spLocks noGrp="1"/>
          </p:cNvSpPr>
          <p:nvPr>
            <p:ph idx="1"/>
          </p:nvPr>
        </p:nvSpPr>
        <p:spPr>
          <a:xfrm>
            <a:off x="371094" y="2718054"/>
            <a:ext cx="3438906" cy="3207258"/>
          </a:xfrm>
        </p:spPr>
        <p:txBody>
          <a:bodyPr anchor="t">
            <a:normAutofit/>
          </a:bodyPr>
          <a:lstStyle/>
          <a:p>
            <a:r>
              <a:rPr lang="en-US" sz="1700">
                <a:latin typeface="+mj-lt"/>
              </a:rPr>
              <a:t>Part 1: History, theory; justice</a:t>
            </a:r>
          </a:p>
          <a:p>
            <a:endParaRPr lang="en-US" sz="1700">
              <a:latin typeface="+mj-lt"/>
            </a:endParaRPr>
          </a:p>
          <a:p>
            <a:endParaRPr lang="en-US" sz="1700">
              <a:latin typeface="+mj-lt"/>
            </a:endParaRPr>
          </a:p>
          <a:p>
            <a:r>
              <a:rPr lang="en-US" sz="1700">
                <a:latin typeface="+mj-lt"/>
              </a:rPr>
              <a:t>Part 2: Mathematical models</a:t>
            </a:r>
          </a:p>
          <a:p>
            <a:endParaRPr lang="is-IS" sz="1700">
              <a:latin typeface="+mj-lt"/>
            </a:endParaRPr>
          </a:p>
          <a:p>
            <a:endParaRPr lang="is-IS" sz="1700">
              <a:latin typeface="+mj-lt"/>
            </a:endParaRPr>
          </a:p>
          <a:p>
            <a:r>
              <a:rPr lang="en-US" sz="1700">
                <a:latin typeface="+mj-lt"/>
              </a:rPr>
              <a:t>Part 3: Community work, the youth, futurity</a:t>
            </a:r>
          </a:p>
        </p:txBody>
      </p:sp>
    </p:spTree>
    <p:extLst>
      <p:ext uri="{BB962C8B-B14F-4D97-AF65-F5344CB8AC3E}">
        <p14:creationId xmlns:p14="http://schemas.microsoft.com/office/powerpoint/2010/main" val="2680840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AB14668-8E4D-9C4C-801A-6F46F9247B91}"/>
              </a:ext>
            </a:extLst>
          </p:cNvPr>
          <p:cNvSpPr/>
          <p:nvPr/>
        </p:nvSpPr>
        <p:spPr>
          <a:xfrm>
            <a:off x="3056708" y="1423851"/>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DCF27E5-A113-EE4C-A308-79A573E4B705}"/>
              </a:ext>
            </a:extLst>
          </p:cNvPr>
          <p:cNvSpPr/>
          <p:nvPr/>
        </p:nvSpPr>
        <p:spPr>
          <a:xfrm>
            <a:off x="4332514" y="1423851"/>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27AE5A8-D46B-F04C-ABCB-DCCA969C7530}"/>
              </a:ext>
            </a:extLst>
          </p:cNvPr>
          <p:cNvSpPr/>
          <p:nvPr/>
        </p:nvSpPr>
        <p:spPr>
          <a:xfrm>
            <a:off x="5608320" y="1423850"/>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9460AFE-E8A5-954A-B3D6-82B77ECB1561}"/>
              </a:ext>
            </a:extLst>
          </p:cNvPr>
          <p:cNvSpPr/>
          <p:nvPr/>
        </p:nvSpPr>
        <p:spPr>
          <a:xfrm>
            <a:off x="6884126" y="1423850"/>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92A09CA-E223-DD41-8713-27F99C8A7F5A}"/>
              </a:ext>
            </a:extLst>
          </p:cNvPr>
          <p:cNvSpPr/>
          <p:nvPr/>
        </p:nvSpPr>
        <p:spPr>
          <a:xfrm>
            <a:off x="8159932" y="1423850"/>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4C1F8C3-6E63-1F43-A171-649DDCE489F3}"/>
              </a:ext>
            </a:extLst>
          </p:cNvPr>
          <p:cNvSpPr/>
          <p:nvPr/>
        </p:nvSpPr>
        <p:spPr>
          <a:xfrm>
            <a:off x="3056708" y="3507376"/>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1AC5FE7-6172-384B-99C3-64294E4ABAF2}"/>
              </a:ext>
            </a:extLst>
          </p:cNvPr>
          <p:cNvSpPr/>
          <p:nvPr/>
        </p:nvSpPr>
        <p:spPr>
          <a:xfrm>
            <a:off x="4332514" y="3507376"/>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1264C00-02DA-DA46-BF92-BDE2DFE3ED44}"/>
              </a:ext>
            </a:extLst>
          </p:cNvPr>
          <p:cNvSpPr/>
          <p:nvPr/>
        </p:nvSpPr>
        <p:spPr>
          <a:xfrm>
            <a:off x="5608320" y="3507375"/>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B6479E-8D50-7D4A-AA32-343542E4C5D7}"/>
              </a:ext>
            </a:extLst>
          </p:cNvPr>
          <p:cNvSpPr/>
          <p:nvPr/>
        </p:nvSpPr>
        <p:spPr>
          <a:xfrm>
            <a:off x="6884126" y="3507375"/>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3BE837-DF3C-9142-AC17-0DB5DC8BB634}"/>
              </a:ext>
            </a:extLst>
          </p:cNvPr>
          <p:cNvSpPr/>
          <p:nvPr/>
        </p:nvSpPr>
        <p:spPr>
          <a:xfrm>
            <a:off x="8159932" y="3507375"/>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EA1E17-CF7C-BD45-925C-34959D2E478A}"/>
              </a:ext>
            </a:extLst>
          </p:cNvPr>
          <p:cNvSpPr/>
          <p:nvPr/>
        </p:nvSpPr>
        <p:spPr>
          <a:xfrm>
            <a:off x="3056708" y="2465613"/>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471A8570-7A92-9142-8D3C-90CFC4AB342E}"/>
              </a:ext>
            </a:extLst>
          </p:cNvPr>
          <p:cNvSpPr/>
          <p:nvPr/>
        </p:nvSpPr>
        <p:spPr>
          <a:xfrm>
            <a:off x="4332514"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11995E72-7C6C-FA4B-95F5-680EB7A48248}"/>
              </a:ext>
            </a:extLst>
          </p:cNvPr>
          <p:cNvSpPr/>
          <p:nvPr/>
        </p:nvSpPr>
        <p:spPr>
          <a:xfrm>
            <a:off x="5608320"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6DB61E3B-AF06-7B47-AA25-29423A03930F}"/>
              </a:ext>
            </a:extLst>
          </p:cNvPr>
          <p:cNvSpPr/>
          <p:nvPr/>
        </p:nvSpPr>
        <p:spPr>
          <a:xfrm>
            <a:off x="6884126"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2C918154-1704-7849-9D6F-E932EC6AC963}"/>
              </a:ext>
            </a:extLst>
          </p:cNvPr>
          <p:cNvSpPr/>
          <p:nvPr/>
        </p:nvSpPr>
        <p:spPr>
          <a:xfrm>
            <a:off x="8159932"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424376EC-DEAA-BC41-8AAE-53A4A6B87361}"/>
              </a:ext>
            </a:extLst>
          </p:cNvPr>
          <p:cNvSpPr/>
          <p:nvPr/>
        </p:nvSpPr>
        <p:spPr>
          <a:xfrm>
            <a:off x="3056708" y="4549139"/>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2EBA521C-3CC7-1F4C-8973-42332E38CA32}"/>
              </a:ext>
            </a:extLst>
          </p:cNvPr>
          <p:cNvSpPr/>
          <p:nvPr/>
        </p:nvSpPr>
        <p:spPr>
          <a:xfrm>
            <a:off x="4332514"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436CA67E-5136-124B-8B0D-BF6F806E713F}"/>
              </a:ext>
            </a:extLst>
          </p:cNvPr>
          <p:cNvSpPr/>
          <p:nvPr/>
        </p:nvSpPr>
        <p:spPr>
          <a:xfrm>
            <a:off x="5608320"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0F1A6658-3ED1-F845-AB33-4EF44E17AD7D}"/>
              </a:ext>
            </a:extLst>
          </p:cNvPr>
          <p:cNvSpPr/>
          <p:nvPr/>
        </p:nvSpPr>
        <p:spPr>
          <a:xfrm>
            <a:off x="6884126"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AA4A9CD2-6AC2-6E44-AD8F-F65B81F82970}"/>
              </a:ext>
            </a:extLst>
          </p:cNvPr>
          <p:cNvSpPr/>
          <p:nvPr/>
        </p:nvSpPr>
        <p:spPr>
          <a:xfrm>
            <a:off x="8159932"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3819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AB14668-8E4D-9C4C-801A-6F46F9247B91}"/>
              </a:ext>
            </a:extLst>
          </p:cNvPr>
          <p:cNvSpPr/>
          <p:nvPr/>
        </p:nvSpPr>
        <p:spPr>
          <a:xfrm>
            <a:off x="3056708" y="1423851"/>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DCF27E5-A113-EE4C-A308-79A573E4B705}"/>
              </a:ext>
            </a:extLst>
          </p:cNvPr>
          <p:cNvSpPr/>
          <p:nvPr/>
        </p:nvSpPr>
        <p:spPr>
          <a:xfrm>
            <a:off x="4332514" y="1423851"/>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27AE5A8-D46B-F04C-ABCB-DCCA969C7530}"/>
              </a:ext>
            </a:extLst>
          </p:cNvPr>
          <p:cNvSpPr/>
          <p:nvPr/>
        </p:nvSpPr>
        <p:spPr>
          <a:xfrm>
            <a:off x="5608320" y="1423850"/>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9460AFE-E8A5-954A-B3D6-82B77ECB1561}"/>
              </a:ext>
            </a:extLst>
          </p:cNvPr>
          <p:cNvSpPr/>
          <p:nvPr/>
        </p:nvSpPr>
        <p:spPr>
          <a:xfrm>
            <a:off x="6884126" y="1423850"/>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92A09CA-E223-DD41-8713-27F99C8A7F5A}"/>
              </a:ext>
            </a:extLst>
          </p:cNvPr>
          <p:cNvSpPr/>
          <p:nvPr/>
        </p:nvSpPr>
        <p:spPr>
          <a:xfrm>
            <a:off x="8159932" y="1423850"/>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4C1F8C3-6E63-1F43-A171-649DDCE489F3}"/>
              </a:ext>
            </a:extLst>
          </p:cNvPr>
          <p:cNvSpPr/>
          <p:nvPr/>
        </p:nvSpPr>
        <p:spPr>
          <a:xfrm>
            <a:off x="3056708" y="3507376"/>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1AC5FE7-6172-384B-99C3-64294E4ABAF2}"/>
              </a:ext>
            </a:extLst>
          </p:cNvPr>
          <p:cNvSpPr/>
          <p:nvPr/>
        </p:nvSpPr>
        <p:spPr>
          <a:xfrm>
            <a:off x="4332514" y="3507376"/>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1264C00-02DA-DA46-BF92-BDE2DFE3ED44}"/>
              </a:ext>
            </a:extLst>
          </p:cNvPr>
          <p:cNvSpPr/>
          <p:nvPr/>
        </p:nvSpPr>
        <p:spPr>
          <a:xfrm>
            <a:off x="5608320" y="3507375"/>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B6479E-8D50-7D4A-AA32-343542E4C5D7}"/>
              </a:ext>
            </a:extLst>
          </p:cNvPr>
          <p:cNvSpPr/>
          <p:nvPr/>
        </p:nvSpPr>
        <p:spPr>
          <a:xfrm>
            <a:off x="6884126" y="3507375"/>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3BE837-DF3C-9142-AC17-0DB5DC8BB634}"/>
              </a:ext>
            </a:extLst>
          </p:cNvPr>
          <p:cNvSpPr/>
          <p:nvPr/>
        </p:nvSpPr>
        <p:spPr>
          <a:xfrm>
            <a:off x="8159932" y="3507375"/>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EA1E17-CF7C-BD45-925C-34959D2E478A}"/>
              </a:ext>
            </a:extLst>
          </p:cNvPr>
          <p:cNvSpPr/>
          <p:nvPr/>
        </p:nvSpPr>
        <p:spPr>
          <a:xfrm>
            <a:off x="3056708" y="2465613"/>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471A8570-7A92-9142-8D3C-90CFC4AB342E}"/>
              </a:ext>
            </a:extLst>
          </p:cNvPr>
          <p:cNvSpPr/>
          <p:nvPr/>
        </p:nvSpPr>
        <p:spPr>
          <a:xfrm>
            <a:off x="4332514"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11995E72-7C6C-FA4B-95F5-680EB7A48248}"/>
              </a:ext>
            </a:extLst>
          </p:cNvPr>
          <p:cNvSpPr/>
          <p:nvPr/>
        </p:nvSpPr>
        <p:spPr>
          <a:xfrm>
            <a:off x="5608320"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6DB61E3B-AF06-7B47-AA25-29423A03930F}"/>
              </a:ext>
            </a:extLst>
          </p:cNvPr>
          <p:cNvSpPr/>
          <p:nvPr/>
        </p:nvSpPr>
        <p:spPr>
          <a:xfrm>
            <a:off x="6884126"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2C918154-1704-7849-9D6F-E932EC6AC963}"/>
              </a:ext>
            </a:extLst>
          </p:cNvPr>
          <p:cNvSpPr/>
          <p:nvPr/>
        </p:nvSpPr>
        <p:spPr>
          <a:xfrm>
            <a:off x="8159932"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424376EC-DEAA-BC41-8AAE-53A4A6B87361}"/>
              </a:ext>
            </a:extLst>
          </p:cNvPr>
          <p:cNvSpPr/>
          <p:nvPr/>
        </p:nvSpPr>
        <p:spPr>
          <a:xfrm>
            <a:off x="3056708" y="4549139"/>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2EBA521C-3CC7-1F4C-8973-42332E38CA32}"/>
              </a:ext>
            </a:extLst>
          </p:cNvPr>
          <p:cNvSpPr/>
          <p:nvPr/>
        </p:nvSpPr>
        <p:spPr>
          <a:xfrm>
            <a:off x="4332514"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436CA67E-5136-124B-8B0D-BF6F806E713F}"/>
              </a:ext>
            </a:extLst>
          </p:cNvPr>
          <p:cNvSpPr/>
          <p:nvPr/>
        </p:nvSpPr>
        <p:spPr>
          <a:xfrm>
            <a:off x="5608320"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0F1A6658-3ED1-F845-AB33-4EF44E17AD7D}"/>
              </a:ext>
            </a:extLst>
          </p:cNvPr>
          <p:cNvSpPr/>
          <p:nvPr/>
        </p:nvSpPr>
        <p:spPr>
          <a:xfrm>
            <a:off x="6884126"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AA4A9CD2-6AC2-6E44-AD8F-F65B81F82970}"/>
              </a:ext>
            </a:extLst>
          </p:cNvPr>
          <p:cNvSpPr/>
          <p:nvPr/>
        </p:nvSpPr>
        <p:spPr>
          <a:xfrm>
            <a:off x="8159932"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FFE8D5B6-EE75-094F-AA4F-3D9366B77819}"/>
              </a:ext>
            </a:extLst>
          </p:cNvPr>
          <p:cNvSpPr/>
          <p:nvPr/>
        </p:nvSpPr>
        <p:spPr>
          <a:xfrm>
            <a:off x="4045131" y="1066800"/>
            <a:ext cx="1123406" cy="463731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C620E53F-D8CA-BC43-967B-8B4D5976FACB}"/>
              </a:ext>
            </a:extLst>
          </p:cNvPr>
          <p:cNvSpPr/>
          <p:nvPr/>
        </p:nvSpPr>
        <p:spPr>
          <a:xfrm>
            <a:off x="2769325" y="1066800"/>
            <a:ext cx="1123406" cy="463731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3752F294-9177-7440-B8DC-AA680F57A90E}"/>
              </a:ext>
            </a:extLst>
          </p:cNvPr>
          <p:cNvSpPr/>
          <p:nvPr/>
        </p:nvSpPr>
        <p:spPr>
          <a:xfrm>
            <a:off x="5307875" y="1110343"/>
            <a:ext cx="1123406" cy="463731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3670DD4E-90DE-1A4C-93DE-412DB0E7F51D}"/>
              </a:ext>
            </a:extLst>
          </p:cNvPr>
          <p:cNvSpPr/>
          <p:nvPr/>
        </p:nvSpPr>
        <p:spPr>
          <a:xfrm>
            <a:off x="6561911" y="1066800"/>
            <a:ext cx="1123406" cy="463731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41D94F78-57B9-3E43-A9C9-45DA6019AB53}"/>
              </a:ext>
            </a:extLst>
          </p:cNvPr>
          <p:cNvSpPr/>
          <p:nvPr/>
        </p:nvSpPr>
        <p:spPr>
          <a:xfrm>
            <a:off x="7846425" y="1066800"/>
            <a:ext cx="1123406" cy="4637314"/>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56409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AB14668-8E4D-9C4C-801A-6F46F9247B91}"/>
              </a:ext>
            </a:extLst>
          </p:cNvPr>
          <p:cNvSpPr/>
          <p:nvPr/>
        </p:nvSpPr>
        <p:spPr>
          <a:xfrm>
            <a:off x="3056708" y="1423851"/>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EDCF27E5-A113-EE4C-A308-79A573E4B705}"/>
              </a:ext>
            </a:extLst>
          </p:cNvPr>
          <p:cNvSpPr/>
          <p:nvPr/>
        </p:nvSpPr>
        <p:spPr>
          <a:xfrm>
            <a:off x="4332514" y="1423851"/>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27AE5A8-D46B-F04C-ABCB-DCCA969C7530}"/>
              </a:ext>
            </a:extLst>
          </p:cNvPr>
          <p:cNvSpPr/>
          <p:nvPr/>
        </p:nvSpPr>
        <p:spPr>
          <a:xfrm>
            <a:off x="5608320" y="1423850"/>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9460AFE-E8A5-954A-B3D6-82B77ECB1561}"/>
              </a:ext>
            </a:extLst>
          </p:cNvPr>
          <p:cNvSpPr/>
          <p:nvPr/>
        </p:nvSpPr>
        <p:spPr>
          <a:xfrm>
            <a:off x="6884126" y="1423850"/>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92A09CA-E223-DD41-8713-27F99C8A7F5A}"/>
              </a:ext>
            </a:extLst>
          </p:cNvPr>
          <p:cNvSpPr/>
          <p:nvPr/>
        </p:nvSpPr>
        <p:spPr>
          <a:xfrm>
            <a:off x="8159932" y="1423850"/>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4C1F8C3-6E63-1F43-A171-649DDCE489F3}"/>
              </a:ext>
            </a:extLst>
          </p:cNvPr>
          <p:cNvSpPr/>
          <p:nvPr/>
        </p:nvSpPr>
        <p:spPr>
          <a:xfrm>
            <a:off x="3056708" y="3507376"/>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1AC5FE7-6172-384B-99C3-64294E4ABAF2}"/>
              </a:ext>
            </a:extLst>
          </p:cNvPr>
          <p:cNvSpPr/>
          <p:nvPr/>
        </p:nvSpPr>
        <p:spPr>
          <a:xfrm>
            <a:off x="4332514" y="3507376"/>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1264C00-02DA-DA46-BF92-BDE2DFE3ED44}"/>
              </a:ext>
            </a:extLst>
          </p:cNvPr>
          <p:cNvSpPr/>
          <p:nvPr/>
        </p:nvSpPr>
        <p:spPr>
          <a:xfrm>
            <a:off x="5608320" y="3507375"/>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B6479E-8D50-7D4A-AA32-343542E4C5D7}"/>
              </a:ext>
            </a:extLst>
          </p:cNvPr>
          <p:cNvSpPr/>
          <p:nvPr/>
        </p:nvSpPr>
        <p:spPr>
          <a:xfrm>
            <a:off x="6884126" y="3507375"/>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3BE837-DF3C-9142-AC17-0DB5DC8BB634}"/>
              </a:ext>
            </a:extLst>
          </p:cNvPr>
          <p:cNvSpPr/>
          <p:nvPr/>
        </p:nvSpPr>
        <p:spPr>
          <a:xfrm>
            <a:off x="8159932" y="3507375"/>
            <a:ext cx="548640" cy="5747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EA1E17-CF7C-BD45-925C-34959D2E478A}"/>
              </a:ext>
            </a:extLst>
          </p:cNvPr>
          <p:cNvSpPr/>
          <p:nvPr/>
        </p:nvSpPr>
        <p:spPr>
          <a:xfrm>
            <a:off x="3056708" y="2465613"/>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471A8570-7A92-9142-8D3C-90CFC4AB342E}"/>
              </a:ext>
            </a:extLst>
          </p:cNvPr>
          <p:cNvSpPr/>
          <p:nvPr/>
        </p:nvSpPr>
        <p:spPr>
          <a:xfrm>
            <a:off x="4332514"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11995E72-7C6C-FA4B-95F5-680EB7A48248}"/>
              </a:ext>
            </a:extLst>
          </p:cNvPr>
          <p:cNvSpPr/>
          <p:nvPr/>
        </p:nvSpPr>
        <p:spPr>
          <a:xfrm>
            <a:off x="5608320"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6DB61E3B-AF06-7B47-AA25-29423A03930F}"/>
              </a:ext>
            </a:extLst>
          </p:cNvPr>
          <p:cNvSpPr/>
          <p:nvPr/>
        </p:nvSpPr>
        <p:spPr>
          <a:xfrm>
            <a:off x="6884126"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2C918154-1704-7849-9D6F-E932EC6AC963}"/>
              </a:ext>
            </a:extLst>
          </p:cNvPr>
          <p:cNvSpPr/>
          <p:nvPr/>
        </p:nvSpPr>
        <p:spPr>
          <a:xfrm>
            <a:off x="8159932" y="2465612"/>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424376EC-DEAA-BC41-8AAE-53A4A6B87361}"/>
              </a:ext>
            </a:extLst>
          </p:cNvPr>
          <p:cNvSpPr/>
          <p:nvPr/>
        </p:nvSpPr>
        <p:spPr>
          <a:xfrm>
            <a:off x="3056708" y="4549139"/>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2EBA521C-3CC7-1F4C-8973-42332E38CA32}"/>
              </a:ext>
            </a:extLst>
          </p:cNvPr>
          <p:cNvSpPr/>
          <p:nvPr/>
        </p:nvSpPr>
        <p:spPr>
          <a:xfrm>
            <a:off x="4332514"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436CA67E-5136-124B-8B0D-BF6F806E713F}"/>
              </a:ext>
            </a:extLst>
          </p:cNvPr>
          <p:cNvSpPr/>
          <p:nvPr/>
        </p:nvSpPr>
        <p:spPr>
          <a:xfrm>
            <a:off x="5608320"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0F1A6658-3ED1-F845-AB33-4EF44E17AD7D}"/>
              </a:ext>
            </a:extLst>
          </p:cNvPr>
          <p:cNvSpPr/>
          <p:nvPr/>
        </p:nvSpPr>
        <p:spPr>
          <a:xfrm>
            <a:off x="6884126"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AA4A9CD2-6AC2-6E44-AD8F-F65B81F82970}"/>
              </a:ext>
            </a:extLst>
          </p:cNvPr>
          <p:cNvSpPr/>
          <p:nvPr/>
        </p:nvSpPr>
        <p:spPr>
          <a:xfrm>
            <a:off x="8159932" y="4549138"/>
            <a:ext cx="548640" cy="5747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38E7269A-F11F-4340-8689-130AB57421B7}"/>
              </a:ext>
            </a:extLst>
          </p:cNvPr>
          <p:cNvSpPr/>
          <p:nvPr/>
        </p:nvSpPr>
        <p:spPr>
          <a:xfrm>
            <a:off x="2438873" y="3288460"/>
            <a:ext cx="6648995" cy="1053307"/>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A40D8AB7-A524-6743-B5FE-6EBA1B10043B}"/>
              </a:ext>
            </a:extLst>
          </p:cNvPr>
          <p:cNvSpPr/>
          <p:nvPr/>
        </p:nvSpPr>
        <p:spPr>
          <a:xfrm>
            <a:off x="2441049" y="2225444"/>
            <a:ext cx="6648995" cy="1053307"/>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F2C558E2-5B66-3843-86DB-27C10B676323}"/>
              </a:ext>
            </a:extLst>
          </p:cNvPr>
          <p:cNvSpPr/>
          <p:nvPr/>
        </p:nvSpPr>
        <p:spPr>
          <a:xfrm>
            <a:off x="2436697" y="4301330"/>
            <a:ext cx="6648995" cy="1053307"/>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7CCB810B-814E-EF4B-AAD0-66009A622252}"/>
              </a:ext>
            </a:extLst>
          </p:cNvPr>
          <p:cNvSpPr/>
          <p:nvPr/>
        </p:nvSpPr>
        <p:spPr>
          <a:xfrm>
            <a:off x="2441049" y="1192696"/>
            <a:ext cx="6648995" cy="1053307"/>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09955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EDE9-D88D-B74A-9302-1F9605414242}"/>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solidFill>
                  <a:schemeClr val="bg1"/>
                </a:solidFill>
              </a:rPr>
              <a:t>Part 3: Community work, the youth, and futurity</a:t>
            </a:r>
          </a:p>
        </p:txBody>
      </p:sp>
      <p:pic>
        <p:nvPicPr>
          <p:cNvPr id="4" name="Picture 3" descr="A group of people sitting at a table&#10;&#10;Description automatically generated">
            <a:extLst>
              <a:ext uri="{FF2B5EF4-FFF2-40B4-BE49-F238E27FC236}">
                <a16:creationId xmlns:a16="http://schemas.microsoft.com/office/drawing/2014/main" id="{BD709181-467A-9742-AC98-A00333893BE0}"/>
              </a:ext>
            </a:extLst>
          </p:cNvPr>
          <p:cNvPicPr>
            <a:picLocks noChangeAspect="1"/>
          </p:cNvPicPr>
          <p:nvPr/>
        </p:nvPicPr>
        <p:blipFill rotWithShape="1">
          <a:blip r:embed="rId2"/>
          <a:srcRect r="17567"/>
          <a:stretch/>
        </p:blipFill>
        <p:spPr>
          <a:xfrm>
            <a:off x="4654297" y="10"/>
            <a:ext cx="7537704" cy="6857990"/>
          </a:xfrm>
          <a:prstGeom prst="rect">
            <a:avLst/>
          </a:prstGeom>
        </p:spPr>
      </p:pic>
    </p:spTree>
    <p:extLst>
      <p:ext uri="{BB962C8B-B14F-4D97-AF65-F5344CB8AC3E}">
        <p14:creationId xmlns:p14="http://schemas.microsoft.com/office/powerpoint/2010/main" val="4265627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survival.jpg">
            <a:extLst>
              <a:ext uri="{FF2B5EF4-FFF2-40B4-BE49-F238E27FC236}">
                <a16:creationId xmlns:a16="http://schemas.microsoft.com/office/drawing/2014/main" id="{F1C80D10-C95A-9649-9C8C-31036F7CC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600000">
            <a:off x="643467" y="1179830"/>
            <a:ext cx="10905066" cy="4498339"/>
          </a:xfrm>
          <a:prstGeom prst="rect">
            <a:avLst/>
          </a:prstGeom>
          <a:scene3d>
            <a:camera prst="perspectiveHeroicExtremeRightFacing"/>
            <a:lightRig rig="threePt" dir="t"/>
          </a:scene3d>
          <a:sp3d>
            <a:bevelT prst="angle"/>
          </a:sp3d>
        </p:spPr>
      </p:pic>
    </p:spTree>
    <p:extLst>
      <p:ext uri="{BB962C8B-B14F-4D97-AF65-F5344CB8AC3E}">
        <p14:creationId xmlns:p14="http://schemas.microsoft.com/office/powerpoint/2010/main" val="3492059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The Apocalypse Has Started – Choose A Main Role</a:t>
            </a:r>
            <a:br>
              <a:rPr lang="en-US" sz="3200" dirty="0"/>
            </a:br>
            <a:r>
              <a:rPr lang="en-US" sz="1200" dirty="0"/>
              <a:t>Choose a role </a:t>
            </a:r>
            <a:r>
              <a:rPr lang="en-US" sz="1200" b="1" dirty="0"/>
              <a:t>(based on your strength</a:t>
            </a:r>
            <a:r>
              <a:rPr lang="en-US" sz="1200" dirty="0"/>
              <a:t>) for the apocalypse</a:t>
            </a:r>
            <a:endParaRPr lang="en-US" sz="3200" dirty="0"/>
          </a:p>
        </p:txBody>
      </p:sp>
      <p:sp>
        <p:nvSpPr>
          <p:cNvPr id="5" name="Content Placeholder 4"/>
          <p:cNvSpPr>
            <a:spLocks noGrp="1"/>
          </p:cNvSpPr>
          <p:nvPr>
            <p:ph idx="1"/>
          </p:nvPr>
        </p:nvSpPr>
        <p:spPr>
          <a:xfrm>
            <a:off x="1981200" y="1600200"/>
            <a:ext cx="8229600" cy="4597400"/>
          </a:xfrm>
        </p:spPr>
        <p:txBody>
          <a:bodyPr>
            <a:normAutofit fontScale="70000" lnSpcReduction="20000"/>
          </a:bodyPr>
          <a:lstStyle/>
          <a:p>
            <a:pPr lvl="1"/>
            <a:r>
              <a:rPr lang="en-US" dirty="0"/>
              <a:t>Communications and Logistics</a:t>
            </a:r>
          </a:p>
          <a:p>
            <a:pPr lvl="2"/>
            <a:r>
              <a:rPr lang="en-US" dirty="0"/>
              <a:t>Help your team generate innovative ideas using effective communication that everyone can understand.</a:t>
            </a:r>
          </a:p>
          <a:p>
            <a:pPr lvl="1"/>
            <a:endParaRPr lang="en-US" dirty="0"/>
          </a:p>
          <a:p>
            <a:pPr lvl="1"/>
            <a:r>
              <a:rPr lang="en-US" dirty="0"/>
              <a:t>Strategy</a:t>
            </a:r>
          </a:p>
          <a:p>
            <a:pPr lvl="2"/>
            <a:r>
              <a:rPr lang="en-US" dirty="0"/>
              <a:t>Help your team apply knowledge and information already known or provided by previous discussions and notes.</a:t>
            </a:r>
          </a:p>
          <a:p>
            <a:pPr lvl="1"/>
            <a:endParaRPr lang="en-US" dirty="0"/>
          </a:p>
          <a:p>
            <a:pPr lvl="1"/>
            <a:r>
              <a:rPr lang="en-US" dirty="0"/>
              <a:t>Medical Team</a:t>
            </a:r>
          </a:p>
          <a:p>
            <a:pPr lvl="2"/>
            <a:r>
              <a:rPr lang="en-US" dirty="0"/>
              <a:t>Help your team remedy any problems with mathematical computation and other technical or “triage” issues.</a:t>
            </a:r>
          </a:p>
          <a:p>
            <a:pPr lvl="2"/>
            <a:endParaRPr lang="en-US" dirty="0"/>
          </a:p>
          <a:p>
            <a:pPr lvl="1"/>
            <a:r>
              <a:rPr lang="en-US" dirty="0"/>
              <a:t>Architect</a:t>
            </a:r>
          </a:p>
          <a:p>
            <a:pPr lvl="2"/>
            <a:r>
              <a:rPr lang="en-US" dirty="0"/>
              <a:t>Think about how others who are not in mathematics might approach explaining your team’s main ideas; maybe visually.</a:t>
            </a:r>
          </a:p>
          <a:p>
            <a:pPr lvl="2"/>
            <a:endParaRPr lang="en-US" dirty="0"/>
          </a:p>
          <a:p>
            <a:pPr lvl="1"/>
            <a:r>
              <a:rPr lang="en-US" dirty="0"/>
              <a:t>Define your own strength – and tell your team about it.</a:t>
            </a:r>
          </a:p>
        </p:txBody>
      </p:sp>
      <p:pic>
        <p:nvPicPr>
          <p:cNvPr id="6" name="Picture 5" descr="19-logistics-sign2-353x35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742" y="1525095"/>
            <a:ext cx="602116" cy="602116"/>
          </a:xfrm>
          <a:prstGeom prst="rect">
            <a:avLst/>
          </a:prstGeom>
        </p:spPr>
      </p:pic>
      <p:pic>
        <p:nvPicPr>
          <p:cNvPr id="7" name="Picture 6" descr="21-medicine-nursing-sign2-353x35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3637816"/>
            <a:ext cx="547882" cy="547882"/>
          </a:xfrm>
          <a:prstGeom prst="rect">
            <a:avLst/>
          </a:prstGeom>
        </p:spPr>
      </p:pic>
      <p:pic>
        <p:nvPicPr>
          <p:cNvPr id="8" name="Picture 7" descr="22-military-strategy-sign2-353x35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060" y="2560077"/>
            <a:ext cx="573784" cy="573784"/>
          </a:xfrm>
          <a:prstGeom prst="rect">
            <a:avLst/>
          </a:prstGeom>
        </p:spPr>
      </p:pic>
      <p:pic>
        <p:nvPicPr>
          <p:cNvPr id="9" name="Picture 8" descr="04-architecture-sign2-353x353.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1" y="4685187"/>
            <a:ext cx="544611" cy="544611"/>
          </a:xfrm>
          <a:prstGeom prst="rect">
            <a:avLst/>
          </a:prstGeom>
        </p:spPr>
      </p:pic>
      <p:pic>
        <p:nvPicPr>
          <p:cNvPr id="10" name="Picture 9" descr="25-psychology-sign2-353x353.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81200" y="5700445"/>
            <a:ext cx="558800" cy="558800"/>
          </a:xfrm>
          <a:prstGeom prst="rect">
            <a:avLst/>
          </a:prstGeom>
        </p:spPr>
      </p:pic>
    </p:spTree>
    <p:extLst>
      <p:ext uri="{BB962C8B-B14F-4D97-AF65-F5344CB8AC3E}">
        <p14:creationId xmlns:p14="http://schemas.microsoft.com/office/powerpoint/2010/main" val="937126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Organizing for youth worth</a:t>
            </a:r>
          </a:p>
        </p:txBody>
      </p:sp>
      <p:sp>
        <p:nvSpPr>
          <p:cNvPr id="3" name="Content Placeholder 2"/>
          <p:cNvSpPr>
            <a:spLocks noGrp="1"/>
          </p:cNvSpPr>
          <p:nvPr>
            <p:ph idx="1"/>
          </p:nvPr>
        </p:nvSpPr>
        <p:spPr>
          <a:xfrm>
            <a:off x="838200" y="1536095"/>
            <a:ext cx="10356669" cy="4898572"/>
          </a:xfrm>
        </p:spPr>
        <p:txBody>
          <a:bodyPr>
            <a:normAutofit/>
          </a:bodyPr>
          <a:lstStyle/>
          <a:p>
            <a:pPr marL="457200" indent="-457200">
              <a:buFont typeface="+mj-lt"/>
              <a:buAutoNum type="arabicPeriod"/>
            </a:pPr>
            <a:r>
              <a:rPr lang="en-US" dirty="0">
                <a:solidFill>
                  <a:srgbClr val="1B3861"/>
                </a:solidFill>
              </a:rPr>
              <a:t>You do not need to be a voice for the “voiceless” – pass the mic!</a:t>
            </a:r>
            <a:endParaRPr lang="en-US" dirty="0"/>
          </a:p>
          <a:p>
            <a:pPr marL="457200" indent="-457200">
              <a:buFont typeface="+mj-lt"/>
              <a:buAutoNum type="arabicPeriod"/>
            </a:pPr>
            <a:r>
              <a:rPr lang="en-US" dirty="0">
                <a:solidFill>
                  <a:srgbClr val="1B3861"/>
                </a:solidFill>
              </a:rPr>
              <a:t>Working in partnership with local communities</a:t>
            </a:r>
          </a:p>
          <a:p>
            <a:pPr lvl="1"/>
            <a:r>
              <a:rPr lang="en-US" dirty="0">
                <a:solidFill>
                  <a:srgbClr val="1B3861"/>
                </a:solidFill>
              </a:rPr>
              <a:t>Schools, community centers, parents and families</a:t>
            </a:r>
          </a:p>
          <a:p>
            <a:pPr lvl="1"/>
            <a:r>
              <a:rPr lang="en-US" dirty="0">
                <a:solidFill>
                  <a:srgbClr val="1B3861"/>
                </a:solidFill>
              </a:rPr>
              <a:t>Pooling resources and shifting those resources to your local community</a:t>
            </a:r>
          </a:p>
          <a:p>
            <a:pPr marL="457200" indent="-457200">
              <a:buFont typeface="+mj-lt"/>
              <a:buAutoNum type="arabicPeriod"/>
            </a:pPr>
            <a:r>
              <a:rPr lang="en-US" dirty="0">
                <a:solidFill>
                  <a:srgbClr val="1B3861"/>
                </a:solidFill>
              </a:rPr>
              <a:t>Critical conversations with your colleagues</a:t>
            </a:r>
          </a:p>
          <a:p>
            <a:pPr lvl="1"/>
            <a:r>
              <a:rPr lang="en-US" dirty="0">
                <a:solidFill>
                  <a:srgbClr val="1B3861"/>
                </a:solidFill>
              </a:rPr>
              <a:t>Paper with Zeynep </a:t>
            </a:r>
            <a:r>
              <a:rPr lang="en-US" dirty="0" err="1">
                <a:solidFill>
                  <a:srgbClr val="1B3861"/>
                </a:solidFill>
              </a:rPr>
              <a:t>Teymuroglu</a:t>
            </a:r>
            <a:r>
              <a:rPr lang="en-US" dirty="0">
                <a:solidFill>
                  <a:srgbClr val="1B3861"/>
                </a:solidFill>
              </a:rPr>
              <a:t> and Carl </a:t>
            </a:r>
            <a:r>
              <a:rPr lang="en-US" dirty="0" err="1">
                <a:solidFill>
                  <a:srgbClr val="1B3861"/>
                </a:solidFill>
              </a:rPr>
              <a:t>Yerger</a:t>
            </a:r>
            <a:r>
              <a:rPr lang="en-US" dirty="0">
                <a:solidFill>
                  <a:srgbClr val="1B3861"/>
                </a:solidFill>
              </a:rPr>
              <a:t> in </a:t>
            </a:r>
            <a:r>
              <a:rPr lang="en-US" i="1" dirty="0">
                <a:solidFill>
                  <a:srgbClr val="1B3861"/>
                </a:solidFill>
              </a:rPr>
              <a:t>PRIMUS</a:t>
            </a:r>
          </a:p>
          <a:p>
            <a:pPr marL="514350" indent="-514350">
              <a:buFont typeface="+mj-lt"/>
              <a:buAutoNum type="arabicPeriod"/>
            </a:pPr>
            <a:r>
              <a:rPr lang="en-US" dirty="0">
                <a:solidFill>
                  <a:srgbClr val="1B3861"/>
                </a:solidFill>
              </a:rPr>
              <a:t>Modeling and problem posing with youth</a:t>
            </a:r>
          </a:p>
          <a:p>
            <a:pPr lvl="1"/>
            <a:r>
              <a:rPr lang="en-US" dirty="0">
                <a:solidFill>
                  <a:srgbClr val="1B3861"/>
                </a:solidFill>
              </a:rPr>
              <a:t>Forthcoming paper in </a:t>
            </a:r>
            <a:r>
              <a:rPr lang="en-US" i="1" dirty="0">
                <a:solidFill>
                  <a:srgbClr val="1B3861"/>
                </a:solidFill>
              </a:rPr>
              <a:t>Journal for Mathematics Education at TC</a:t>
            </a:r>
          </a:p>
          <a:p>
            <a:pPr marL="514350" indent="-514350">
              <a:buFont typeface="+mj-lt"/>
              <a:buAutoNum type="arabicPeriod"/>
            </a:pPr>
            <a:r>
              <a:rPr lang="en-US" dirty="0">
                <a:solidFill>
                  <a:srgbClr val="1B3861"/>
                </a:solidFill>
              </a:rPr>
              <a:t>Sharing with the local communities</a:t>
            </a:r>
          </a:p>
          <a:p>
            <a:pPr marL="457200" indent="-457200">
              <a:buFont typeface="+mj-lt"/>
              <a:buAutoNum type="arabicPeriod"/>
            </a:pPr>
            <a:endParaRPr lang="en-US" dirty="0">
              <a:solidFill>
                <a:srgbClr val="1B3861"/>
              </a:solidFill>
            </a:endParaRP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1562395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Critical Perspectives on Modeling</a:t>
            </a:r>
          </a:p>
        </p:txBody>
      </p:sp>
      <p:sp>
        <p:nvSpPr>
          <p:cNvPr id="3" name="Content Placeholder 2"/>
          <p:cNvSpPr>
            <a:spLocks noGrp="1"/>
          </p:cNvSpPr>
          <p:nvPr>
            <p:ph idx="1"/>
          </p:nvPr>
        </p:nvSpPr>
        <p:spPr>
          <a:xfrm>
            <a:off x="838200" y="1536095"/>
            <a:ext cx="10356669" cy="4898572"/>
          </a:xfrm>
        </p:spPr>
        <p:txBody>
          <a:bodyPr>
            <a:normAutofit fontScale="77500" lnSpcReduction="20000"/>
          </a:bodyPr>
          <a:lstStyle/>
          <a:p>
            <a:pPr marL="457200" indent="-457200">
              <a:buFont typeface="+mj-lt"/>
              <a:buAutoNum type="arabicPeriod"/>
            </a:pPr>
            <a:r>
              <a:rPr lang="en-US" b="1" dirty="0">
                <a:solidFill>
                  <a:srgbClr val="1B3861"/>
                </a:solidFill>
              </a:rPr>
              <a:t>Acquire knowledge about the process you want to model</a:t>
            </a:r>
            <a:r>
              <a:rPr lang="en-US" dirty="0"/>
              <a:t>. It is critical to know about the social processes informing your and others’ models.</a:t>
            </a:r>
          </a:p>
          <a:p>
            <a:pPr marL="457200" indent="-457200">
              <a:buFont typeface="+mj-lt"/>
              <a:buAutoNum type="arabicPeriod"/>
            </a:pPr>
            <a:r>
              <a:rPr lang="en-US" b="1" dirty="0">
                <a:solidFill>
                  <a:srgbClr val="1B3861"/>
                </a:solidFill>
              </a:rPr>
              <a:t>Clearly specify the kind of problem you want to solve</a:t>
            </a:r>
            <a:r>
              <a:rPr lang="en-US" dirty="0"/>
              <a:t>. Understand the various approaches to modeling, especially when working with social processes.</a:t>
            </a:r>
          </a:p>
          <a:p>
            <a:pPr marL="457200" indent="-457200">
              <a:buFont typeface="+mj-lt"/>
              <a:buAutoNum type="arabicPeriod"/>
            </a:pPr>
            <a:r>
              <a:rPr lang="en-US" b="1" dirty="0">
                <a:solidFill>
                  <a:srgbClr val="1B3861"/>
                </a:solidFill>
              </a:rPr>
              <a:t>Understand modeling strategies</a:t>
            </a:r>
            <a:r>
              <a:rPr lang="en-US" dirty="0"/>
              <a:t>. Select multiple strategies and explore their assumptions, critique those assumptions, compare and contrast.</a:t>
            </a:r>
          </a:p>
          <a:p>
            <a:pPr marL="457200" indent="-457200">
              <a:buFont typeface="+mj-lt"/>
              <a:buAutoNum type="arabicPeriod"/>
            </a:pPr>
            <a:r>
              <a:rPr lang="en-US" b="1" dirty="0">
                <a:solidFill>
                  <a:srgbClr val="1B3861"/>
                </a:solidFill>
              </a:rPr>
              <a:t>Start simply and build carefully within a modeling context</a:t>
            </a:r>
            <a:r>
              <a:rPr lang="en-US" dirty="0"/>
              <a:t>. Modeling outside of the specified context may not attend to the complex processes that one is attempting to idealize.</a:t>
            </a:r>
          </a:p>
          <a:p>
            <a:pPr marL="457200" indent="-457200">
              <a:buFont typeface="+mj-lt"/>
              <a:buAutoNum type="arabicPeriod"/>
            </a:pPr>
            <a:r>
              <a:rPr lang="en-US" b="1" dirty="0">
                <a:solidFill>
                  <a:srgbClr val="1B3861"/>
                </a:solidFill>
              </a:rPr>
              <a:t>Face the problem of metric</a:t>
            </a:r>
            <a:r>
              <a:rPr lang="en-US" dirty="0"/>
              <a:t>. Ask </a:t>
            </a:r>
            <a:r>
              <a:rPr lang="en-US" i="1" dirty="0"/>
              <a:t>whose perspectives are prioritized </a:t>
            </a:r>
            <a:r>
              <a:rPr lang="en-US" dirty="0"/>
              <a:t>and centralized in your model; critique yours to include others’ perspectives.</a:t>
            </a:r>
          </a:p>
          <a:p>
            <a:pPr marL="457200" indent="-457200">
              <a:buFont typeface="+mj-lt"/>
              <a:buAutoNum type="arabicPeriod"/>
            </a:pPr>
            <a:r>
              <a:rPr lang="en-US" b="1" dirty="0">
                <a:solidFill>
                  <a:srgbClr val="1B3861"/>
                </a:solidFill>
              </a:rPr>
              <a:t>Identify the scope conditions and assumptions</a:t>
            </a:r>
            <a:r>
              <a:rPr lang="en-US" dirty="0"/>
              <a:t>. Ask </a:t>
            </a:r>
            <a:r>
              <a:rPr lang="en-US" i="1" dirty="0"/>
              <a:t>what are the suppositions taken to be true without proof? </a:t>
            </a:r>
            <a:r>
              <a:rPr lang="en-US" dirty="0"/>
              <a:t>How and why do these particular assumptions exist?</a:t>
            </a:r>
          </a:p>
          <a:p>
            <a:pPr marL="457200" indent="-457200">
              <a:buFont typeface="+mj-lt"/>
              <a:buAutoNum type="arabicPeriod"/>
            </a:pPr>
            <a:r>
              <a:rPr lang="en-US" b="1" dirty="0">
                <a:solidFill>
                  <a:srgbClr val="1B3861"/>
                </a:solidFill>
              </a:rPr>
              <a:t>Analyze your model, determine its behaviors, conduct experiments</a:t>
            </a:r>
            <a:r>
              <a:rPr lang="en-US" dirty="0"/>
              <a:t>. Using community teaching will practices help others to  learn and improves practices.</a:t>
            </a:r>
          </a:p>
          <a:p>
            <a:pPr marL="457200" indent="-457200">
              <a:buFont typeface="+mj-lt"/>
              <a:buAutoNum type="arabicPeriod"/>
            </a:pPr>
            <a:r>
              <a:rPr lang="en-US" b="1" dirty="0">
                <a:solidFill>
                  <a:schemeClr val="tx2"/>
                </a:solidFill>
              </a:rPr>
              <a:t>Assess model fit to criterion data</a:t>
            </a:r>
            <a:r>
              <a:rPr lang="en-US" dirty="0"/>
              <a:t>. How well does your model fit assumptions?</a:t>
            </a:r>
          </a:p>
          <a:p>
            <a:pPr marL="457200" indent="-457200">
              <a:buFont typeface="+mj-lt"/>
              <a:buAutoNum type="arabicPeriod"/>
            </a:pPr>
            <a:endParaRPr lang="en-US" dirty="0"/>
          </a:p>
        </p:txBody>
      </p:sp>
      <p:sp>
        <p:nvSpPr>
          <p:cNvPr id="4" name="TextBox 3"/>
          <p:cNvSpPr txBox="1"/>
          <p:nvPr/>
        </p:nvSpPr>
        <p:spPr>
          <a:xfrm>
            <a:off x="6766378" y="6350003"/>
            <a:ext cx="3120572" cy="276999"/>
          </a:xfrm>
          <a:prstGeom prst="rect">
            <a:avLst/>
          </a:prstGeom>
          <a:noFill/>
        </p:spPr>
        <p:txBody>
          <a:bodyPr wrap="square" rtlCol="0">
            <a:spAutoFit/>
          </a:bodyPr>
          <a:lstStyle/>
          <a:p>
            <a:pPr algn="r"/>
            <a:r>
              <a:rPr lang="en-US" sz="1200" dirty="0"/>
              <a:t>(Adapted from Oliver &amp; Meyers, 2003)</a:t>
            </a:r>
          </a:p>
        </p:txBody>
      </p:sp>
    </p:spTree>
    <p:extLst>
      <p:ext uri="{BB962C8B-B14F-4D97-AF65-F5344CB8AC3E}">
        <p14:creationId xmlns:p14="http://schemas.microsoft.com/office/powerpoint/2010/main" val="187595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preparing food in a kitchen&#10;&#10;Description automatically generated">
            <a:extLst>
              <a:ext uri="{FF2B5EF4-FFF2-40B4-BE49-F238E27FC236}">
                <a16:creationId xmlns:a16="http://schemas.microsoft.com/office/drawing/2014/main" id="{5AEDAFBE-C37A-5C49-B7FC-30AD2E8CAD35}"/>
              </a:ext>
            </a:extLst>
          </p:cNvPr>
          <p:cNvPicPr>
            <a:picLocks noChangeAspect="1"/>
          </p:cNvPicPr>
          <p:nvPr/>
        </p:nvPicPr>
        <p:blipFill rotWithShape="1">
          <a:blip r:embed="rId3"/>
          <a:srcRect r="12894" b="-1"/>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2" name="Freeform: Shape 1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AD712B-0D18-484A-85EA-9DE59B5DCD47}"/>
              </a:ext>
            </a:extLst>
          </p:cNvPr>
          <p:cNvSpPr>
            <a:spLocks noGrp="1"/>
          </p:cNvSpPr>
          <p:nvPr>
            <p:ph type="title"/>
          </p:nvPr>
        </p:nvSpPr>
        <p:spPr>
          <a:xfrm>
            <a:off x="371094" y="1161288"/>
            <a:ext cx="3438144" cy="1125728"/>
          </a:xfrm>
        </p:spPr>
        <p:txBody>
          <a:bodyPr anchor="b">
            <a:normAutofit/>
          </a:bodyPr>
          <a:lstStyle/>
          <a:p>
            <a:r>
              <a:rPr lang="en-US" sz="2800"/>
              <a:t>Overview of the Talk</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E2DD136-97EB-2D4D-AC8B-0FE2C37C6118}"/>
              </a:ext>
            </a:extLst>
          </p:cNvPr>
          <p:cNvSpPr>
            <a:spLocks noGrp="1"/>
          </p:cNvSpPr>
          <p:nvPr>
            <p:ph idx="1"/>
          </p:nvPr>
        </p:nvSpPr>
        <p:spPr>
          <a:xfrm>
            <a:off x="371094" y="2718054"/>
            <a:ext cx="3438906" cy="3207258"/>
          </a:xfrm>
        </p:spPr>
        <p:txBody>
          <a:bodyPr anchor="t">
            <a:normAutofit/>
          </a:bodyPr>
          <a:lstStyle/>
          <a:p>
            <a:r>
              <a:rPr lang="en-US" sz="1700">
                <a:latin typeface="+mj-lt"/>
              </a:rPr>
              <a:t>Part 1: History, theory; justice</a:t>
            </a:r>
          </a:p>
          <a:p>
            <a:endParaRPr lang="en-US" sz="1700">
              <a:latin typeface="+mj-lt"/>
            </a:endParaRPr>
          </a:p>
          <a:p>
            <a:endParaRPr lang="en-US" sz="1700">
              <a:latin typeface="+mj-lt"/>
            </a:endParaRPr>
          </a:p>
          <a:p>
            <a:r>
              <a:rPr lang="en-US" sz="1700">
                <a:latin typeface="+mj-lt"/>
              </a:rPr>
              <a:t>Part 2: Mathematical models</a:t>
            </a:r>
          </a:p>
          <a:p>
            <a:endParaRPr lang="is-IS" sz="1700">
              <a:latin typeface="+mj-lt"/>
            </a:endParaRPr>
          </a:p>
          <a:p>
            <a:endParaRPr lang="is-IS" sz="1700">
              <a:latin typeface="+mj-lt"/>
            </a:endParaRPr>
          </a:p>
          <a:p>
            <a:r>
              <a:rPr lang="en-US" sz="1700">
                <a:latin typeface="+mj-lt"/>
              </a:rPr>
              <a:t>Part 3: Community work, the youth, futurity</a:t>
            </a:r>
          </a:p>
        </p:txBody>
      </p:sp>
    </p:spTree>
    <p:extLst>
      <p:ext uri="{BB962C8B-B14F-4D97-AF65-F5344CB8AC3E}">
        <p14:creationId xmlns:p14="http://schemas.microsoft.com/office/powerpoint/2010/main" val="108715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itting at a table&#10;&#10;Description automatically generated">
            <a:extLst>
              <a:ext uri="{FF2B5EF4-FFF2-40B4-BE49-F238E27FC236}">
                <a16:creationId xmlns:a16="http://schemas.microsoft.com/office/drawing/2014/main" id="{A4A2DFBF-8671-6A4B-8313-01CB0830E124}"/>
              </a:ext>
            </a:extLst>
          </p:cNvPr>
          <p:cNvPicPr>
            <a:picLocks noChangeAspect="1"/>
          </p:cNvPicPr>
          <p:nvPr/>
        </p:nvPicPr>
        <p:blipFill rotWithShape="1">
          <a:blip r:embed="rId3"/>
          <a:srcRect r="-1" b="5683"/>
          <a:stretch/>
        </p:blipFill>
        <p:spPr>
          <a:xfrm>
            <a:off x="3249637" y="10"/>
            <a:ext cx="8942365"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2" name="Freeform: Shape 1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AD712B-0D18-484A-85EA-9DE59B5DCD47}"/>
              </a:ext>
            </a:extLst>
          </p:cNvPr>
          <p:cNvSpPr>
            <a:spLocks noGrp="1"/>
          </p:cNvSpPr>
          <p:nvPr>
            <p:ph type="title"/>
          </p:nvPr>
        </p:nvSpPr>
        <p:spPr>
          <a:xfrm>
            <a:off x="371094" y="1161288"/>
            <a:ext cx="3438144" cy="1125728"/>
          </a:xfrm>
        </p:spPr>
        <p:txBody>
          <a:bodyPr anchor="b">
            <a:normAutofit/>
          </a:bodyPr>
          <a:lstStyle/>
          <a:p>
            <a:r>
              <a:rPr lang="en-US" sz="2800"/>
              <a:t>Overview of the Talk</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E2DD136-97EB-2D4D-AC8B-0FE2C37C6118}"/>
              </a:ext>
            </a:extLst>
          </p:cNvPr>
          <p:cNvSpPr>
            <a:spLocks noGrp="1"/>
          </p:cNvSpPr>
          <p:nvPr>
            <p:ph idx="1"/>
          </p:nvPr>
        </p:nvSpPr>
        <p:spPr>
          <a:xfrm>
            <a:off x="371094" y="2718054"/>
            <a:ext cx="3438906" cy="3207258"/>
          </a:xfrm>
        </p:spPr>
        <p:txBody>
          <a:bodyPr anchor="t">
            <a:normAutofit/>
          </a:bodyPr>
          <a:lstStyle/>
          <a:p>
            <a:r>
              <a:rPr lang="en-US" sz="1700" dirty="0">
                <a:latin typeface="+mj-lt"/>
              </a:rPr>
              <a:t>Part 1: History, theory; justice</a:t>
            </a:r>
          </a:p>
          <a:p>
            <a:endParaRPr lang="en-US" sz="1700" dirty="0">
              <a:latin typeface="+mj-lt"/>
            </a:endParaRPr>
          </a:p>
          <a:p>
            <a:endParaRPr lang="en-US" sz="1700" dirty="0">
              <a:latin typeface="+mj-lt"/>
            </a:endParaRPr>
          </a:p>
          <a:p>
            <a:r>
              <a:rPr lang="en-US" sz="1700" dirty="0">
                <a:latin typeface="+mj-lt"/>
              </a:rPr>
              <a:t>Part 2: Mathematical models</a:t>
            </a:r>
          </a:p>
          <a:p>
            <a:endParaRPr lang="is-IS" sz="1700" dirty="0">
              <a:latin typeface="+mj-lt"/>
            </a:endParaRPr>
          </a:p>
          <a:p>
            <a:endParaRPr lang="is-IS" sz="1700" dirty="0">
              <a:latin typeface="+mj-lt"/>
            </a:endParaRPr>
          </a:p>
          <a:p>
            <a:r>
              <a:rPr lang="en-US" sz="1700" dirty="0">
                <a:latin typeface="+mj-lt"/>
              </a:rPr>
              <a:t>Part 3: Community work, the youth, futurity</a:t>
            </a:r>
          </a:p>
        </p:txBody>
      </p:sp>
    </p:spTree>
    <p:extLst>
      <p:ext uri="{BB962C8B-B14F-4D97-AF65-F5344CB8AC3E}">
        <p14:creationId xmlns:p14="http://schemas.microsoft.com/office/powerpoint/2010/main" val="69427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EDE9-D88D-B74A-9302-1F9605414242}"/>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solidFill>
                  <a:schemeClr val="bg1"/>
                </a:solidFill>
              </a:rPr>
              <a:t>Part 1: History, theory; justice</a:t>
            </a:r>
          </a:p>
        </p:txBody>
      </p:sp>
      <p:pic>
        <p:nvPicPr>
          <p:cNvPr id="4" name="Picture 3" descr="A picture containing table&#10;&#10;Description automatically generated">
            <a:extLst>
              <a:ext uri="{FF2B5EF4-FFF2-40B4-BE49-F238E27FC236}">
                <a16:creationId xmlns:a16="http://schemas.microsoft.com/office/drawing/2014/main" id="{D4B2512E-5093-A844-B85F-AC9039D7B835}"/>
              </a:ext>
            </a:extLst>
          </p:cNvPr>
          <p:cNvPicPr>
            <a:picLocks noChangeAspect="1"/>
          </p:cNvPicPr>
          <p:nvPr/>
        </p:nvPicPr>
        <p:blipFill rotWithShape="1">
          <a:blip r:embed="rId2"/>
          <a:srcRect l="2298" r="2080" b="1"/>
          <a:stretch/>
        </p:blipFill>
        <p:spPr>
          <a:xfrm>
            <a:off x="4654297" y="10"/>
            <a:ext cx="7537704" cy="6857990"/>
          </a:xfrm>
          <a:prstGeom prst="rect">
            <a:avLst/>
          </a:prstGeom>
        </p:spPr>
      </p:pic>
    </p:spTree>
    <p:extLst>
      <p:ext uri="{BB962C8B-B14F-4D97-AF65-F5344CB8AC3E}">
        <p14:creationId xmlns:p14="http://schemas.microsoft.com/office/powerpoint/2010/main" val="28482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85A500-EDF2-944C-BEA4-516790A34302}"/>
              </a:ext>
            </a:extLst>
          </p:cNvPr>
          <p:cNvPicPr>
            <a:picLocks noChangeAspect="1"/>
          </p:cNvPicPr>
          <p:nvPr/>
        </p:nvPicPr>
        <p:blipFill>
          <a:blip r:embed="rId2"/>
          <a:stretch>
            <a:fillRect/>
          </a:stretch>
        </p:blipFill>
        <p:spPr>
          <a:xfrm>
            <a:off x="891410" y="822598"/>
            <a:ext cx="10409180" cy="5421448"/>
          </a:xfrm>
          <a:prstGeom prst="rect">
            <a:avLst/>
          </a:prstGeom>
        </p:spPr>
      </p:pic>
      <p:sp>
        <p:nvSpPr>
          <p:cNvPr id="3" name="TextBox 2">
            <a:extLst>
              <a:ext uri="{FF2B5EF4-FFF2-40B4-BE49-F238E27FC236}">
                <a16:creationId xmlns:a16="http://schemas.microsoft.com/office/drawing/2014/main" id="{BF9A1E3A-82D3-2744-A6F1-043D7737C116}"/>
              </a:ext>
            </a:extLst>
          </p:cNvPr>
          <p:cNvSpPr txBox="1"/>
          <p:nvPr/>
        </p:nvSpPr>
        <p:spPr>
          <a:xfrm>
            <a:off x="8900574" y="6244046"/>
            <a:ext cx="2400016" cy="307777"/>
          </a:xfrm>
          <a:prstGeom prst="rect">
            <a:avLst/>
          </a:prstGeom>
          <a:noFill/>
        </p:spPr>
        <p:txBody>
          <a:bodyPr wrap="none" rtlCol="0">
            <a:spAutoFit/>
          </a:bodyPr>
          <a:lstStyle/>
          <a:p>
            <a:r>
              <a:rPr lang="en-US" sz="1400" dirty="0"/>
              <a:t>Hank Willis Thomas, “Rise Up”</a:t>
            </a:r>
          </a:p>
        </p:txBody>
      </p:sp>
    </p:spTree>
    <p:extLst>
      <p:ext uri="{BB962C8B-B14F-4D97-AF65-F5344CB8AC3E}">
        <p14:creationId xmlns:p14="http://schemas.microsoft.com/office/powerpoint/2010/main" val="684457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998D80-E19A-8A44-9D58-0D604DB37CBE}"/>
              </a:ext>
            </a:extLst>
          </p:cNvPr>
          <p:cNvPicPr>
            <a:picLocks noChangeAspect="1"/>
          </p:cNvPicPr>
          <p:nvPr/>
        </p:nvPicPr>
        <p:blipFill>
          <a:blip r:embed="rId2"/>
          <a:stretch>
            <a:fillRect/>
          </a:stretch>
        </p:blipFill>
        <p:spPr>
          <a:xfrm>
            <a:off x="1648094" y="391080"/>
            <a:ext cx="8895812" cy="6075839"/>
          </a:xfrm>
          <a:prstGeom prst="rect">
            <a:avLst/>
          </a:prstGeom>
        </p:spPr>
      </p:pic>
      <p:sp>
        <p:nvSpPr>
          <p:cNvPr id="3" name="TextBox 2">
            <a:extLst>
              <a:ext uri="{FF2B5EF4-FFF2-40B4-BE49-F238E27FC236}">
                <a16:creationId xmlns:a16="http://schemas.microsoft.com/office/drawing/2014/main" id="{1A425CC6-9999-9145-9641-B90FFC407360}"/>
              </a:ext>
            </a:extLst>
          </p:cNvPr>
          <p:cNvSpPr txBox="1"/>
          <p:nvPr/>
        </p:nvSpPr>
        <p:spPr>
          <a:xfrm>
            <a:off x="8143890" y="6454661"/>
            <a:ext cx="2400016" cy="307777"/>
          </a:xfrm>
          <a:prstGeom prst="rect">
            <a:avLst/>
          </a:prstGeom>
          <a:noFill/>
        </p:spPr>
        <p:txBody>
          <a:bodyPr wrap="none" rtlCol="0">
            <a:spAutoFit/>
          </a:bodyPr>
          <a:lstStyle/>
          <a:p>
            <a:r>
              <a:rPr lang="en-US" sz="1400" dirty="0"/>
              <a:t>Hank Willis Thomas, “Rise Up”</a:t>
            </a:r>
          </a:p>
        </p:txBody>
      </p:sp>
    </p:spTree>
    <p:extLst>
      <p:ext uri="{BB962C8B-B14F-4D97-AF65-F5344CB8AC3E}">
        <p14:creationId xmlns:p14="http://schemas.microsoft.com/office/powerpoint/2010/main" val="3266761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nspiration">
      <a:majorFont>
        <a:latin typeface="News Gothic MT"/>
        <a:ea typeface=""/>
        <a:cs typeface=""/>
        <a:font script="Jpan" typeface="メイリオ"/>
        <a:font script="Hans" typeface="宋体"/>
        <a:font script="Hant" typeface="新細明體"/>
      </a:majorFont>
      <a:minorFont>
        <a:latin typeface="News Gothic MT"/>
        <a:ea typeface=""/>
        <a:cs typeface=""/>
        <a:font script="Jpan" typeface="メイリオ"/>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2925</Words>
  <Application>Microsoft Macintosh PowerPoint</Application>
  <PresentationFormat>Widescreen</PresentationFormat>
  <Paragraphs>256</Paragraphs>
  <Slides>47</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Calibri Light</vt:lpstr>
      <vt:lpstr>News Gothic MT</vt:lpstr>
      <vt:lpstr>Office Theme</vt:lpstr>
      <vt:lpstr>1_Office Theme</vt:lpstr>
      <vt:lpstr>Mathematical Models in the Sociological Imagination</vt:lpstr>
      <vt:lpstr>PowerPoint Presentation</vt:lpstr>
      <vt:lpstr>Overview of the Talk</vt:lpstr>
      <vt:lpstr>Overview of the Talk</vt:lpstr>
      <vt:lpstr>Overview of the Talk</vt:lpstr>
      <vt:lpstr>Overview of the Talk</vt:lpstr>
      <vt:lpstr>Part 1: History, theory; justice</vt:lpstr>
      <vt:lpstr>PowerPoint Presentation</vt:lpstr>
      <vt:lpstr>PowerPoint Presentation</vt:lpstr>
      <vt:lpstr>Mathematics, language, and abstraction</vt:lpstr>
      <vt:lpstr>PowerPoint Presentation</vt:lpstr>
      <vt:lpstr>Systems thinking and racial realities</vt:lpstr>
      <vt:lpstr>Euclid’s Elements &amp; Geometry</vt:lpstr>
      <vt:lpstr>Mathematics and Sociology</vt:lpstr>
      <vt:lpstr>Black Intellectual Traditions (Marable, 2000)</vt:lpstr>
      <vt:lpstr>PowerPoint Presentation</vt:lpstr>
      <vt:lpstr>Part 2: Mathematical models</vt:lpstr>
      <vt:lpstr>PowerPoint Presentation</vt:lpstr>
      <vt:lpstr>PowerPoint Presentation</vt:lpstr>
      <vt:lpstr>PowerPoint Presentation</vt:lpstr>
      <vt:lpstr>Mathematical modeling</vt:lpstr>
      <vt:lpstr>Model 1</vt:lpstr>
      <vt:lpstr>PowerPoint Presentation</vt:lpstr>
      <vt:lpstr>PowerPoint Presentation</vt:lpstr>
      <vt:lpstr>PowerPoint Presentation</vt:lpstr>
      <vt:lpstr>PowerPoint Presentation</vt:lpstr>
      <vt:lpstr>PowerPoint Presentation</vt:lpstr>
      <vt:lpstr>Model 2</vt:lpstr>
      <vt:lpstr>PowerPoint Presentation</vt:lpstr>
      <vt:lpstr>PowerPoint Presentation</vt:lpstr>
      <vt:lpstr>PowerPoint Presentation</vt:lpstr>
      <vt:lpstr>PowerPoint Presentation</vt:lpstr>
      <vt:lpstr>A Brief History of Spatial Analyses</vt:lpstr>
      <vt:lpstr>PowerPoint Presentation</vt:lpstr>
      <vt:lpstr>Dividing Walls (Short, 2011)</vt:lpstr>
      <vt:lpstr>PowerPoint Presentation</vt:lpstr>
      <vt:lpstr>PowerPoint Presentation</vt:lpstr>
      <vt:lpstr>Model 3</vt:lpstr>
      <vt:lpstr>PowerPoint Presentation</vt:lpstr>
      <vt:lpstr>PowerPoint Presentation</vt:lpstr>
      <vt:lpstr>PowerPoint Presentation</vt:lpstr>
      <vt:lpstr>PowerPoint Presentation</vt:lpstr>
      <vt:lpstr>Part 3: Community work, the youth, and futurity</vt:lpstr>
      <vt:lpstr>PowerPoint Presentation</vt:lpstr>
      <vt:lpstr>The Apocalypse Has Started – Choose A Main Role Choose a role (based on your strength) for the apocalypse</vt:lpstr>
      <vt:lpstr>Organizing for youth worth</vt:lpstr>
      <vt:lpstr>Critical Perspectives on Modeling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Mathematical Models in the Sociological Imagination</dc:title>
  <dc:creator>Nathan Alexander</dc:creator>
  <cp:lastModifiedBy>Nathan Alexander</cp:lastModifiedBy>
  <cp:revision>4</cp:revision>
  <dcterms:created xsi:type="dcterms:W3CDTF">2020-05-08T18:32:50Z</dcterms:created>
  <dcterms:modified xsi:type="dcterms:W3CDTF">2020-05-08T19:58:39Z</dcterms:modified>
</cp:coreProperties>
</file>